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1"/>
  </p:notesMasterIdLst>
  <p:sldIdLst>
    <p:sldId id="260" r:id="rId2"/>
    <p:sldId id="256" r:id="rId3"/>
    <p:sldId id="422" r:id="rId4"/>
    <p:sldId id="261" r:id="rId5"/>
    <p:sldId id="428" r:id="rId6"/>
    <p:sldId id="429" r:id="rId7"/>
    <p:sldId id="262" r:id="rId8"/>
    <p:sldId id="264" r:id="rId9"/>
    <p:sldId id="269" r:id="rId10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3378" autoAdjust="0"/>
  </p:normalViewPr>
  <p:slideViewPr>
    <p:cSldViewPr snapToGrid="0">
      <p:cViewPr varScale="1">
        <p:scale>
          <a:sx n="95" d="100"/>
          <a:sy n="95" d="100"/>
        </p:scale>
        <p:origin x="11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B28CD8-74CE-4F27-BCFE-5BDE560C8F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DABD1540-72B1-4C0D-9DDF-9668035F8DB9}">
      <dgm:prSet custT="1"/>
      <dgm:spPr/>
      <dgm:t>
        <a:bodyPr/>
        <a:lstStyle/>
        <a:p>
          <a:r>
            <a:rPr lang="en-US" sz="2800"/>
            <a:t>We need more local services:</a:t>
          </a:r>
        </a:p>
      </dgm:t>
    </dgm:pt>
    <dgm:pt modelId="{6EC80EE2-AD82-49EE-A63A-9EB497BB0FD6}" type="parTrans" cxnId="{45ADF5F1-940C-4B2B-9EF6-0534B761A83D}">
      <dgm:prSet/>
      <dgm:spPr/>
      <dgm:t>
        <a:bodyPr/>
        <a:lstStyle/>
        <a:p>
          <a:endParaRPr lang="en-US" sz="2000"/>
        </a:p>
      </dgm:t>
    </dgm:pt>
    <dgm:pt modelId="{3C0CEE8F-ECF7-4995-A1BC-393F8D11BE78}" type="sibTrans" cxnId="{45ADF5F1-940C-4B2B-9EF6-0534B761A83D}">
      <dgm:prSet/>
      <dgm:spPr/>
      <dgm:t>
        <a:bodyPr/>
        <a:lstStyle/>
        <a:p>
          <a:endParaRPr lang="en-US" sz="2000"/>
        </a:p>
      </dgm:t>
    </dgm:pt>
    <dgm:pt modelId="{48527672-C130-49CA-AA4C-4094806FBE1F}">
      <dgm:prSet custT="1"/>
      <dgm:spPr/>
      <dgm:t>
        <a:bodyPr/>
        <a:lstStyle/>
        <a:p>
          <a:r>
            <a:rPr lang="en-US" sz="1200" b="0" i="0"/>
            <a:t>Chemotherapy</a:t>
          </a:r>
          <a:endParaRPr lang="en-US" sz="1200"/>
        </a:p>
      </dgm:t>
    </dgm:pt>
    <dgm:pt modelId="{39BB7688-33A1-4448-8543-5B5B6E0A1C93}" type="parTrans" cxnId="{C9F94FB1-2231-409D-8FE9-A46E436DB586}">
      <dgm:prSet/>
      <dgm:spPr/>
      <dgm:t>
        <a:bodyPr/>
        <a:lstStyle/>
        <a:p>
          <a:endParaRPr lang="en-US" sz="2000"/>
        </a:p>
      </dgm:t>
    </dgm:pt>
    <dgm:pt modelId="{BB0F2F2A-AEAE-483C-A74B-C1216855320C}" type="sibTrans" cxnId="{C9F94FB1-2231-409D-8FE9-A46E436DB586}">
      <dgm:prSet/>
      <dgm:spPr/>
      <dgm:t>
        <a:bodyPr/>
        <a:lstStyle/>
        <a:p>
          <a:endParaRPr lang="en-US" sz="2000"/>
        </a:p>
      </dgm:t>
    </dgm:pt>
    <dgm:pt modelId="{59B5BE0E-6818-477A-A8BD-14D4FB38DDD7}">
      <dgm:prSet custT="1"/>
      <dgm:spPr/>
      <dgm:t>
        <a:bodyPr/>
        <a:lstStyle/>
        <a:p>
          <a:r>
            <a:rPr lang="en-US" sz="1200" b="0" i="0"/>
            <a:t>Orthopedics</a:t>
          </a:r>
          <a:endParaRPr lang="en-US" sz="1200"/>
        </a:p>
      </dgm:t>
    </dgm:pt>
    <dgm:pt modelId="{172BC17A-890C-4B19-ADBC-6277594802EF}" type="parTrans" cxnId="{AA8EB56B-68E7-454A-96CB-6645C27D9FBA}">
      <dgm:prSet/>
      <dgm:spPr/>
      <dgm:t>
        <a:bodyPr/>
        <a:lstStyle/>
        <a:p>
          <a:endParaRPr lang="en-US" sz="2000"/>
        </a:p>
      </dgm:t>
    </dgm:pt>
    <dgm:pt modelId="{16A06655-B6F6-4AA5-A015-6F9089BD4C0B}" type="sibTrans" cxnId="{AA8EB56B-68E7-454A-96CB-6645C27D9FBA}">
      <dgm:prSet/>
      <dgm:spPr/>
      <dgm:t>
        <a:bodyPr/>
        <a:lstStyle/>
        <a:p>
          <a:endParaRPr lang="en-US" sz="2000"/>
        </a:p>
      </dgm:t>
    </dgm:pt>
    <dgm:pt modelId="{2179524E-3F65-447E-86E1-A96D8607D2BA}">
      <dgm:prSet custT="1"/>
      <dgm:spPr/>
      <dgm:t>
        <a:bodyPr/>
        <a:lstStyle/>
        <a:p>
          <a:r>
            <a:rPr lang="en-US" sz="1200" b="0" i="0"/>
            <a:t>Cardiology</a:t>
          </a:r>
          <a:endParaRPr lang="en-US" sz="1200"/>
        </a:p>
      </dgm:t>
    </dgm:pt>
    <dgm:pt modelId="{A54EA47F-719A-417B-ADF6-351236FDAF11}" type="parTrans" cxnId="{76EA00AC-9F8B-447A-B5D8-85EF485F3FCA}">
      <dgm:prSet/>
      <dgm:spPr/>
      <dgm:t>
        <a:bodyPr/>
        <a:lstStyle/>
        <a:p>
          <a:endParaRPr lang="en-US" sz="2000"/>
        </a:p>
      </dgm:t>
    </dgm:pt>
    <dgm:pt modelId="{7119C10E-E2DD-4F74-B9C0-BAE41F729415}" type="sibTrans" cxnId="{76EA00AC-9F8B-447A-B5D8-85EF485F3FCA}">
      <dgm:prSet/>
      <dgm:spPr/>
      <dgm:t>
        <a:bodyPr/>
        <a:lstStyle/>
        <a:p>
          <a:endParaRPr lang="en-US" sz="2000"/>
        </a:p>
      </dgm:t>
    </dgm:pt>
    <dgm:pt modelId="{CA7A2F0E-93DA-4BF9-8B1B-3CC2FD18DDEB}">
      <dgm:prSet custT="1"/>
      <dgm:spPr/>
      <dgm:t>
        <a:bodyPr/>
        <a:lstStyle/>
        <a:p>
          <a:r>
            <a:rPr lang="en-US" sz="1200"/>
            <a:t>P</a:t>
          </a:r>
          <a:r>
            <a:rPr lang="en-US" sz="1200" b="0" i="0"/>
            <a:t>rimary </a:t>
          </a:r>
          <a:r>
            <a:rPr lang="en-US" sz="1200"/>
            <a:t>C</a:t>
          </a:r>
          <a:r>
            <a:rPr lang="en-US" sz="1200" b="0" i="0"/>
            <a:t>are </a:t>
          </a:r>
          <a:endParaRPr lang="en-US" sz="1200"/>
        </a:p>
      </dgm:t>
    </dgm:pt>
    <dgm:pt modelId="{6A9C5E26-A1EF-4D47-AA3F-55A358FD6AA2}" type="parTrans" cxnId="{E7D94EAD-2651-44C6-AF6D-FB128D0FB5A7}">
      <dgm:prSet/>
      <dgm:spPr/>
      <dgm:t>
        <a:bodyPr/>
        <a:lstStyle/>
        <a:p>
          <a:endParaRPr lang="en-US" sz="2000"/>
        </a:p>
      </dgm:t>
    </dgm:pt>
    <dgm:pt modelId="{E33538E9-8AC2-4C6F-ADF8-E3F26FBF2FA1}" type="sibTrans" cxnId="{E7D94EAD-2651-44C6-AF6D-FB128D0FB5A7}">
      <dgm:prSet/>
      <dgm:spPr/>
      <dgm:t>
        <a:bodyPr/>
        <a:lstStyle/>
        <a:p>
          <a:endParaRPr lang="en-US" sz="2000"/>
        </a:p>
      </dgm:t>
    </dgm:pt>
    <dgm:pt modelId="{E7D817CB-59C2-4D1E-9D0C-CBFA10CC20D4}">
      <dgm:prSet custT="1"/>
      <dgm:spPr/>
      <dgm:t>
        <a:bodyPr/>
        <a:lstStyle/>
        <a:p>
          <a:r>
            <a:rPr lang="en-US" sz="1200" b="0" i="0"/>
            <a:t>Many other specialties</a:t>
          </a:r>
          <a:endParaRPr lang="en-US" sz="1200"/>
        </a:p>
      </dgm:t>
    </dgm:pt>
    <dgm:pt modelId="{14379AAB-10C9-488E-9A5C-40DA166E6967}" type="parTrans" cxnId="{7EF79A0D-E80A-4F2E-BD8C-B171EB33AA8A}">
      <dgm:prSet/>
      <dgm:spPr/>
      <dgm:t>
        <a:bodyPr/>
        <a:lstStyle/>
        <a:p>
          <a:endParaRPr lang="en-US" sz="2000"/>
        </a:p>
      </dgm:t>
    </dgm:pt>
    <dgm:pt modelId="{C3CB9EFD-B059-47F7-9206-0C686F495158}" type="sibTrans" cxnId="{7EF79A0D-E80A-4F2E-BD8C-B171EB33AA8A}">
      <dgm:prSet/>
      <dgm:spPr/>
      <dgm:t>
        <a:bodyPr/>
        <a:lstStyle/>
        <a:p>
          <a:endParaRPr lang="en-US" sz="2000"/>
        </a:p>
      </dgm:t>
    </dgm:pt>
    <dgm:pt modelId="{737870B9-1849-48C2-82E5-86538BBD232C}">
      <dgm:prSet custT="1"/>
      <dgm:spPr/>
      <dgm:t>
        <a:bodyPr/>
        <a:lstStyle/>
        <a:p>
          <a:r>
            <a:rPr lang="en-US" sz="2800"/>
            <a:t>The Hospital Building on the hill in South Bend is old</a:t>
          </a:r>
        </a:p>
      </dgm:t>
    </dgm:pt>
    <dgm:pt modelId="{2781B6F6-65F1-41C1-8D6D-35B9D0F7F78B}" type="parTrans" cxnId="{105E4716-2EF9-4AFF-A08A-BFD2D0767147}">
      <dgm:prSet/>
      <dgm:spPr/>
      <dgm:t>
        <a:bodyPr/>
        <a:lstStyle/>
        <a:p>
          <a:endParaRPr lang="en-US" sz="2000"/>
        </a:p>
      </dgm:t>
    </dgm:pt>
    <dgm:pt modelId="{74C25B79-5A88-4B6A-B9A4-C1353494F6F5}" type="sibTrans" cxnId="{105E4716-2EF9-4AFF-A08A-BFD2D0767147}">
      <dgm:prSet/>
      <dgm:spPr/>
      <dgm:t>
        <a:bodyPr/>
        <a:lstStyle/>
        <a:p>
          <a:endParaRPr lang="en-US" sz="2000"/>
        </a:p>
      </dgm:t>
    </dgm:pt>
    <dgm:pt modelId="{47CEA9EE-C79B-4703-BAC9-77F2F2A6A262}">
      <dgm:prSet custT="1"/>
      <dgm:spPr/>
      <dgm:t>
        <a:bodyPr/>
        <a:lstStyle/>
        <a:p>
          <a:r>
            <a:rPr lang="en-US" sz="1200"/>
            <a:t>Built in early 1950’s</a:t>
          </a:r>
        </a:p>
      </dgm:t>
    </dgm:pt>
    <dgm:pt modelId="{82FE948E-87ED-416B-8294-43182FEB8172}" type="parTrans" cxnId="{1E3D7A08-B809-4180-8BB6-801357979176}">
      <dgm:prSet/>
      <dgm:spPr/>
      <dgm:t>
        <a:bodyPr/>
        <a:lstStyle/>
        <a:p>
          <a:endParaRPr lang="en-US" sz="2000"/>
        </a:p>
      </dgm:t>
    </dgm:pt>
    <dgm:pt modelId="{DF48EDC8-650B-4BBA-94BD-7309DDDA5FB0}" type="sibTrans" cxnId="{1E3D7A08-B809-4180-8BB6-801357979176}">
      <dgm:prSet/>
      <dgm:spPr/>
      <dgm:t>
        <a:bodyPr/>
        <a:lstStyle/>
        <a:p>
          <a:endParaRPr lang="en-US" sz="2000"/>
        </a:p>
      </dgm:t>
    </dgm:pt>
    <dgm:pt modelId="{69605245-3852-48DD-A668-82C16ECFE4BF}">
      <dgm:prSet custT="1"/>
      <dgm:spPr/>
      <dgm:t>
        <a:bodyPr/>
        <a:lstStyle/>
        <a:p>
          <a:r>
            <a:rPr lang="en-US" sz="1200"/>
            <a:t>Aging infrastructure is failing</a:t>
          </a:r>
        </a:p>
      </dgm:t>
    </dgm:pt>
    <dgm:pt modelId="{70D726B5-58D2-42DD-9428-78B2AA8F8C29}" type="parTrans" cxnId="{744404B8-AC47-49E5-AE27-AE5E3E34DA59}">
      <dgm:prSet/>
      <dgm:spPr/>
      <dgm:t>
        <a:bodyPr/>
        <a:lstStyle/>
        <a:p>
          <a:endParaRPr lang="en-US" sz="2000"/>
        </a:p>
      </dgm:t>
    </dgm:pt>
    <dgm:pt modelId="{8B950670-D181-4D01-A063-E0F64E0D0B75}" type="sibTrans" cxnId="{744404B8-AC47-49E5-AE27-AE5E3E34DA59}">
      <dgm:prSet/>
      <dgm:spPr/>
      <dgm:t>
        <a:bodyPr/>
        <a:lstStyle/>
        <a:p>
          <a:endParaRPr lang="en-US" sz="2000"/>
        </a:p>
      </dgm:t>
    </dgm:pt>
    <dgm:pt modelId="{3CCC891A-5365-41C5-A852-724B0121A2B9}">
      <dgm:prSet custT="1"/>
      <dgm:spPr/>
      <dgm:t>
        <a:bodyPr/>
        <a:lstStyle/>
        <a:p>
          <a:r>
            <a:rPr lang="en-US" sz="1200"/>
            <a:t>We need space that matches modern care</a:t>
          </a:r>
        </a:p>
      </dgm:t>
    </dgm:pt>
    <dgm:pt modelId="{85F0C8E6-1881-4337-8C85-361AA31362A9}" type="parTrans" cxnId="{F62FD368-20E6-4100-96BF-1D1AF7421849}">
      <dgm:prSet/>
      <dgm:spPr/>
      <dgm:t>
        <a:bodyPr/>
        <a:lstStyle/>
        <a:p>
          <a:endParaRPr lang="en-US" sz="2000"/>
        </a:p>
      </dgm:t>
    </dgm:pt>
    <dgm:pt modelId="{9F2952E2-AE24-459C-8F43-36B5603E6F32}" type="sibTrans" cxnId="{F62FD368-20E6-4100-96BF-1D1AF7421849}">
      <dgm:prSet/>
      <dgm:spPr/>
      <dgm:t>
        <a:bodyPr/>
        <a:lstStyle/>
        <a:p>
          <a:endParaRPr lang="en-US" sz="2000"/>
        </a:p>
      </dgm:t>
    </dgm:pt>
    <dgm:pt modelId="{246A0FDB-DDD7-47A7-AD44-CF64FEAC307D}" type="pres">
      <dgm:prSet presAssocID="{01B28CD8-74CE-4F27-BCFE-5BDE560C8FB9}" presName="root" presStyleCnt="0">
        <dgm:presLayoutVars>
          <dgm:dir/>
          <dgm:resizeHandles val="exact"/>
        </dgm:presLayoutVars>
      </dgm:prSet>
      <dgm:spPr/>
    </dgm:pt>
    <dgm:pt modelId="{4F702D06-871E-4BCC-8B87-FDD31B92489E}" type="pres">
      <dgm:prSet presAssocID="{DABD1540-72B1-4C0D-9DDF-9668035F8DB9}" presName="compNode" presStyleCnt="0"/>
      <dgm:spPr/>
    </dgm:pt>
    <dgm:pt modelId="{D4349713-3E4F-41C1-80AE-F9447AB044CD}" type="pres">
      <dgm:prSet presAssocID="{DABD1540-72B1-4C0D-9DDF-9668035F8DB9}" presName="bgRect" presStyleLbl="bgShp" presStyleIdx="0" presStyleCnt="2"/>
      <dgm:spPr/>
    </dgm:pt>
    <dgm:pt modelId="{2C61E6CC-993A-491A-AF14-A1723E26B4D7}" type="pres">
      <dgm:prSet presAssocID="{DABD1540-72B1-4C0D-9DDF-9668035F8DB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A2ED445C-77CE-4F69-923B-684A9E540705}" type="pres">
      <dgm:prSet presAssocID="{DABD1540-72B1-4C0D-9DDF-9668035F8DB9}" presName="spaceRect" presStyleCnt="0"/>
      <dgm:spPr/>
    </dgm:pt>
    <dgm:pt modelId="{7639FA21-CC32-4F77-8BC8-142D9102C08B}" type="pres">
      <dgm:prSet presAssocID="{DABD1540-72B1-4C0D-9DDF-9668035F8DB9}" presName="parTx" presStyleLbl="revTx" presStyleIdx="0" presStyleCnt="4">
        <dgm:presLayoutVars>
          <dgm:chMax val="0"/>
          <dgm:chPref val="0"/>
        </dgm:presLayoutVars>
      </dgm:prSet>
      <dgm:spPr/>
    </dgm:pt>
    <dgm:pt modelId="{BE995094-1362-4D04-877B-1361F643CFBD}" type="pres">
      <dgm:prSet presAssocID="{DABD1540-72B1-4C0D-9DDF-9668035F8DB9}" presName="desTx" presStyleLbl="revTx" presStyleIdx="1" presStyleCnt="4">
        <dgm:presLayoutVars/>
      </dgm:prSet>
      <dgm:spPr/>
    </dgm:pt>
    <dgm:pt modelId="{8849C2E1-4D4C-4616-B4B6-66A823C6F7F6}" type="pres">
      <dgm:prSet presAssocID="{3C0CEE8F-ECF7-4995-A1BC-393F8D11BE78}" presName="sibTrans" presStyleCnt="0"/>
      <dgm:spPr/>
    </dgm:pt>
    <dgm:pt modelId="{1E87D938-78BE-4084-ACCC-495C9465D430}" type="pres">
      <dgm:prSet presAssocID="{737870B9-1849-48C2-82E5-86538BBD232C}" presName="compNode" presStyleCnt="0"/>
      <dgm:spPr/>
    </dgm:pt>
    <dgm:pt modelId="{1264E267-9632-4837-9C77-9C8E02466A7E}" type="pres">
      <dgm:prSet presAssocID="{737870B9-1849-48C2-82E5-86538BBD232C}" presName="bgRect" presStyleLbl="bgShp" presStyleIdx="1" presStyleCnt="2"/>
      <dgm:spPr/>
    </dgm:pt>
    <dgm:pt modelId="{7C1E65B1-3E1B-4363-8A05-3FB4CED6CD5A}" type="pres">
      <dgm:prSet presAssocID="{737870B9-1849-48C2-82E5-86538BBD232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B1383D37-C927-466C-BBFA-19E3947FE4C3}" type="pres">
      <dgm:prSet presAssocID="{737870B9-1849-48C2-82E5-86538BBD232C}" presName="spaceRect" presStyleCnt="0"/>
      <dgm:spPr/>
    </dgm:pt>
    <dgm:pt modelId="{CB7096E9-B865-46C4-9635-8D33E87D9D9A}" type="pres">
      <dgm:prSet presAssocID="{737870B9-1849-48C2-82E5-86538BBD232C}" presName="parTx" presStyleLbl="revTx" presStyleIdx="2" presStyleCnt="4">
        <dgm:presLayoutVars>
          <dgm:chMax val="0"/>
          <dgm:chPref val="0"/>
        </dgm:presLayoutVars>
      </dgm:prSet>
      <dgm:spPr/>
    </dgm:pt>
    <dgm:pt modelId="{CE69A1F0-067F-46A0-8379-424F3C3854E5}" type="pres">
      <dgm:prSet presAssocID="{737870B9-1849-48C2-82E5-86538BBD232C}" presName="desTx" presStyleLbl="revTx" presStyleIdx="3" presStyleCnt="4">
        <dgm:presLayoutVars/>
      </dgm:prSet>
      <dgm:spPr/>
    </dgm:pt>
  </dgm:ptLst>
  <dgm:cxnLst>
    <dgm:cxn modelId="{330FE907-B44C-4CAF-94CD-B92C1F53A946}" type="presOf" srcId="{59B5BE0E-6818-477A-A8BD-14D4FB38DDD7}" destId="{BE995094-1362-4D04-877B-1361F643CFBD}" srcOrd="0" destOrd="1" presId="urn:microsoft.com/office/officeart/2018/2/layout/IconVerticalSolidList"/>
    <dgm:cxn modelId="{1E3D7A08-B809-4180-8BB6-801357979176}" srcId="{737870B9-1849-48C2-82E5-86538BBD232C}" destId="{47CEA9EE-C79B-4703-BAC9-77F2F2A6A262}" srcOrd="0" destOrd="0" parTransId="{82FE948E-87ED-416B-8294-43182FEB8172}" sibTransId="{DF48EDC8-650B-4BBA-94BD-7309DDDA5FB0}"/>
    <dgm:cxn modelId="{7EF79A0D-E80A-4F2E-BD8C-B171EB33AA8A}" srcId="{DABD1540-72B1-4C0D-9DDF-9668035F8DB9}" destId="{E7D817CB-59C2-4D1E-9D0C-CBFA10CC20D4}" srcOrd="4" destOrd="0" parTransId="{14379AAB-10C9-488E-9A5C-40DA166E6967}" sibTransId="{C3CB9EFD-B059-47F7-9206-0C686F495158}"/>
    <dgm:cxn modelId="{CD65FB14-A698-4D0C-AB37-B853F38F7D03}" type="presOf" srcId="{48527672-C130-49CA-AA4C-4094806FBE1F}" destId="{BE995094-1362-4D04-877B-1361F643CFBD}" srcOrd="0" destOrd="0" presId="urn:microsoft.com/office/officeart/2018/2/layout/IconVerticalSolidList"/>
    <dgm:cxn modelId="{105E4716-2EF9-4AFF-A08A-BFD2D0767147}" srcId="{01B28CD8-74CE-4F27-BCFE-5BDE560C8FB9}" destId="{737870B9-1849-48C2-82E5-86538BBD232C}" srcOrd="1" destOrd="0" parTransId="{2781B6F6-65F1-41C1-8D6D-35B9D0F7F78B}" sibTransId="{74C25B79-5A88-4B6A-B9A4-C1353494F6F5}"/>
    <dgm:cxn modelId="{D7606821-F1B9-481B-9EDD-73362F345B7B}" type="presOf" srcId="{E7D817CB-59C2-4D1E-9D0C-CBFA10CC20D4}" destId="{BE995094-1362-4D04-877B-1361F643CFBD}" srcOrd="0" destOrd="4" presId="urn:microsoft.com/office/officeart/2018/2/layout/IconVerticalSolidList"/>
    <dgm:cxn modelId="{1B97D528-D55E-4F73-9D00-3169385FD06D}" type="presOf" srcId="{DABD1540-72B1-4C0D-9DDF-9668035F8DB9}" destId="{7639FA21-CC32-4F77-8BC8-142D9102C08B}" srcOrd="0" destOrd="0" presId="urn:microsoft.com/office/officeart/2018/2/layout/IconVerticalSolidList"/>
    <dgm:cxn modelId="{51C3EE3B-B329-414E-9CE8-5C1D6070F895}" type="presOf" srcId="{2179524E-3F65-447E-86E1-A96D8607D2BA}" destId="{BE995094-1362-4D04-877B-1361F643CFBD}" srcOrd="0" destOrd="2" presId="urn:microsoft.com/office/officeart/2018/2/layout/IconVerticalSolidList"/>
    <dgm:cxn modelId="{F6FD7C3F-73EF-40CF-95DC-87E50741AA1F}" type="presOf" srcId="{737870B9-1849-48C2-82E5-86538BBD232C}" destId="{CB7096E9-B865-46C4-9635-8D33E87D9D9A}" srcOrd="0" destOrd="0" presId="urn:microsoft.com/office/officeart/2018/2/layout/IconVerticalSolidList"/>
    <dgm:cxn modelId="{95B60C5E-E779-4A59-926A-6D8B3478E447}" type="presOf" srcId="{CA7A2F0E-93DA-4BF9-8B1B-3CC2FD18DDEB}" destId="{BE995094-1362-4D04-877B-1361F643CFBD}" srcOrd="0" destOrd="3" presId="urn:microsoft.com/office/officeart/2018/2/layout/IconVerticalSolidList"/>
    <dgm:cxn modelId="{8DFB1243-5FED-435E-AADF-832E3764F2CB}" type="presOf" srcId="{3CCC891A-5365-41C5-A852-724B0121A2B9}" destId="{CE69A1F0-067F-46A0-8379-424F3C3854E5}" srcOrd="0" destOrd="2" presId="urn:microsoft.com/office/officeart/2018/2/layout/IconVerticalSolidList"/>
    <dgm:cxn modelId="{F62FD368-20E6-4100-96BF-1D1AF7421849}" srcId="{737870B9-1849-48C2-82E5-86538BBD232C}" destId="{3CCC891A-5365-41C5-A852-724B0121A2B9}" srcOrd="2" destOrd="0" parTransId="{85F0C8E6-1881-4337-8C85-361AA31362A9}" sibTransId="{9F2952E2-AE24-459C-8F43-36B5603E6F32}"/>
    <dgm:cxn modelId="{AA8EB56B-68E7-454A-96CB-6645C27D9FBA}" srcId="{DABD1540-72B1-4C0D-9DDF-9668035F8DB9}" destId="{59B5BE0E-6818-477A-A8BD-14D4FB38DDD7}" srcOrd="1" destOrd="0" parTransId="{172BC17A-890C-4B19-ADBC-6277594802EF}" sibTransId="{16A06655-B6F6-4AA5-A015-6F9089BD4C0B}"/>
    <dgm:cxn modelId="{042B6B6C-681C-42A3-975F-3D641CB86372}" type="presOf" srcId="{47CEA9EE-C79B-4703-BAC9-77F2F2A6A262}" destId="{CE69A1F0-067F-46A0-8379-424F3C3854E5}" srcOrd="0" destOrd="0" presId="urn:microsoft.com/office/officeart/2018/2/layout/IconVerticalSolidList"/>
    <dgm:cxn modelId="{76EA00AC-9F8B-447A-B5D8-85EF485F3FCA}" srcId="{DABD1540-72B1-4C0D-9DDF-9668035F8DB9}" destId="{2179524E-3F65-447E-86E1-A96D8607D2BA}" srcOrd="2" destOrd="0" parTransId="{A54EA47F-719A-417B-ADF6-351236FDAF11}" sibTransId="{7119C10E-E2DD-4F74-B9C0-BAE41F729415}"/>
    <dgm:cxn modelId="{E7D94EAD-2651-44C6-AF6D-FB128D0FB5A7}" srcId="{DABD1540-72B1-4C0D-9DDF-9668035F8DB9}" destId="{CA7A2F0E-93DA-4BF9-8B1B-3CC2FD18DDEB}" srcOrd="3" destOrd="0" parTransId="{6A9C5E26-A1EF-4D47-AA3F-55A358FD6AA2}" sibTransId="{E33538E9-8AC2-4C6F-ADF8-E3F26FBF2FA1}"/>
    <dgm:cxn modelId="{C9F94FB1-2231-409D-8FE9-A46E436DB586}" srcId="{DABD1540-72B1-4C0D-9DDF-9668035F8DB9}" destId="{48527672-C130-49CA-AA4C-4094806FBE1F}" srcOrd="0" destOrd="0" parTransId="{39BB7688-33A1-4448-8543-5B5B6E0A1C93}" sibTransId="{BB0F2F2A-AEAE-483C-A74B-C1216855320C}"/>
    <dgm:cxn modelId="{744404B8-AC47-49E5-AE27-AE5E3E34DA59}" srcId="{737870B9-1849-48C2-82E5-86538BBD232C}" destId="{69605245-3852-48DD-A668-82C16ECFE4BF}" srcOrd="1" destOrd="0" parTransId="{70D726B5-58D2-42DD-9428-78B2AA8F8C29}" sibTransId="{8B950670-D181-4D01-A063-E0F64E0D0B75}"/>
    <dgm:cxn modelId="{DF7B65D7-2F52-4558-9FE6-D794B09D256D}" type="presOf" srcId="{01B28CD8-74CE-4F27-BCFE-5BDE560C8FB9}" destId="{246A0FDB-DDD7-47A7-AD44-CF64FEAC307D}" srcOrd="0" destOrd="0" presId="urn:microsoft.com/office/officeart/2018/2/layout/IconVerticalSolidList"/>
    <dgm:cxn modelId="{45ADF5F1-940C-4B2B-9EF6-0534B761A83D}" srcId="{01B28CD8-74CE-4F27-BCFE-5BDE560C8FB9}" destId="{DABD1540-72B1-4C0D-9DDF-9668035F8DB9}" srcOrd="0" destOrd="0" parTransId="{6EC80EE2-AD82-49EE-A63A-9EB497BB0FD6}" sibTransId="{3C0CEE8F-ECF7-4995-A1BC-393F8D11BE78}"/>
    <dgm:cxn modelId="{061626F6-2022-4897-B732-D5EFA7B0A571}" type="presOf" srcId="{69605245-3852-48DD-A668-82C16ECFE4BF}" destId="{CE69A1F0-067F-46A0-8379-424F3C3854E5}" srcOrd="0" destOrd="1" presId="urn:microsoft.com/office/officeart/2018/2/layout/IconVerticalSolidList"/>
    <dgm:cxn modelId="{5880FC90-9C5C-453B-B114-371FA50510A4}" type="presParOf" srcId="{246A0FDB-DDD7-47A7-AD44-CF64FEAC307D}" destId="{4F702D06-871E-4BCC-8B87-FDD31B92489E}" srcOrd="0" destOrd="0" presId="urn:microsoft.com/office/officeart/2018/2/layout/IconVerticalSolidList"/>
    <dgm:cxn modelId="{0A063A6E-6361-4452-8812-2F3F2FCE66B4}" type="presParOf" srcId="{4F702D06-871E-4BCC-8B87-FDD31B92489E}" destId="{D4349713-3E4F-41C1-80AE-F9447AB044CD}" srcOrd="0" destOrd="0" presId="urn:microsoft.com/office/officeart/2018/2/layout/IconVerticalSolidList"/>
    <dgm:cxn modelId="{C4496853-58C9-47C2-96B2-EB7FFF72AD6A}" type="presParOf" srcId="{4F702D06-871E-4BCC-8B87-FDD31B92489E}" destId="{2C61E6CC-993A-491A-AF14-A1723E26B4D7}" srcOrd="1" destOrd="0" presId="urn:microsoft.com/office/officeart/2018/2/layout/IconVerticalSolidList"/>
    <dgm:cxn modelId="{2FE94887-AAA2-4B09-846E-14A25ABF73D5}" type="presParOf" srcId="{4F702D06-871E-4BCC-8B87-FDD31B92489E}" destId="{A2ED445C-77CE-4F69-923B-684A9E540705}" srcOrd="2" destOrd="0" presId="urn:microsoft.com/office/officeart/2018/2/layout/IconVerticalSolidList"/>
    <dgm:cxn modelId="{9E5A7552-E127-49FB-B712-823DFE4ABFD7}" type="presParOf" srcId="{4F702D06-871E-4BCC-8B87-FDD31B92489E}" destId="{7639FA21-CC32-4F77-8BC8-142D9102C08B}" srcOrd="3" destOrd="0" presId="urn:microsoft.com/office/officeart/2018/2/layout/IconVerticalSolidList"/>
    <dgm:cxn modelId="{B233AD7D-BD54-4283-89AF-162A46D26731}" type="presParOf" srcId="{4F702D06-871E-4BCC-8B87-FDD31B92489E}" destId="{BE995094-1362-4D04-877B-1361F643CFBD}" srcOrd="4" destOrd="0" presId="urn:microsoft.com/office/officeart/2018/2/layout/IconVerticalSolidList"/>
    <dgm:cxn modelId="{C694C8FA-1DA9-4995-AC3B-90FF1359B108}" type="presParOf" srcId="{246A0FDB-DDD7-47A7-AD44-CF64FEAC307D}" destId="{8849C2E1-4D4C-4616-B4B6-66A823C6F7F6}" srcOrd="1" destOrd="0" presId="urn:microsoft.com/office/officeart/2018/2/layout/IconVerticalSolidList"/>
    <dgm:cxn modelId="{189FE0AD-0B7B-48AE-B0A0-2AB669EA351E}" type="presParOf" srcId="{246A0FDB-DDD7-47A7-AD44-CF64FEAC307D}" destId="{1E87D938-78BE-4084-ACCC-495C9465D430}" srcOrd="2" destOrd="0" presId="urn:microsoft.com/office/officeart/2018/2/layout/IconVerticalSolidList"/>
    <dgm:cxn modelId="{6A56BC6A-1ABE-4998-8336-A0A7956C9DA6}" type="presParOf" srcId="{1E87D938-78BE-4084-ACCC-495C9465D430}" destId="{1264E267-9632-4837-9C77-9C8E02466A7E}" srcOrd="0" destOrd="0" presId="urn:microsoft.com/office/officeart/2018/2/layout/IconVerticalSolidList"/>
    <dgm:cxn modelId="{6F8C958E-AFC8-4714-9FCB-B50310B91F7E}" type="presParOf" srcId="{1E87D938-78BE-4084-ACCC-495C9465D430}" destId="{7C1E65B1-3E1B-4363-8A05-3FB4CED6CD5A}" srcOrd="1" destOrd="0" presId="urn:microsoft.com/office/officeart/2018/2/layout/IconVerticalSolidList"/>
    <dgm:cxn modelId="{DA77ADEF-6480-481E-994E-98D4A8542845}" type="presParOf" srcId="{1E87D938-78BE-4084-ACCC-495C9465D430}" destId="{B1383D37-C927-466C-BBFA-19E3947FE4C3}" srcOrd="2" destOrd="0" presId="urn:microsoft.com/office/officeart/2018/2/layout/IconVerticalSolidList"/>
    <dgm:cxn modelId="{EE0E64EA-2AA0-4AF8-9AA9-5BFA2106A21E}" type="presParOf" srcId="{1E87D938-78BE-4084-ACCC-495C9465D430}" destId="{CB7096E9-B865-46C4-9635-8D33E87D9D9A}" srcOrd="3" destOrd="0" presId="urn:microsoft.com/office/officeart/2018/2/layout/IconVerticalSolidList"/>
    <dgm:cxn modelId="{E708B544-1229-4417-B296-B1ADACB23749}" type="presParOf" srcId="{1E87D938-78BE-4084-ACCC-495C9465D430}" destId="{CE69A1F0-067F-46A0-8379-424F3C3854E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31C872-C3FF-4AD5-AD56-B87299C5EC3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CEFAAB8-2E28-4187-AA55-8F41A7971013}">
      <dgm:prSet/>
      <dgm:spPr/>
      <dgm:t>
        <a:bodyPr/>
        <a:lstStyle/>
        <a:p>
          <a:r>
            <a:rPr lang="en-US" b="0" i="0" dirty="0"/>
            <a:t>Approximately $15 per month per $100,000 of assessed property value</a:t>
          </a:r>
          <a:endParaRPr lang="en-US" dirty="0"/>
        </a:p>
      </dgm:t>
    </dgm:pt>
    <dgm:pt modelId="{FE5FC454-0B62-4766-AD56-C72B17FF2C66}" type="parTrans" cxnId="{3CFDF6CF-11F0-4116-94D0-C841BC4A607A}">
      <dgm:prSet/>
      <dgm:spPr/>
      <dgm:t>
        <a:bodyPr/>
        <a:lstStyle/>
        <a:p>
          <a:endParaRPr lang="en-US"/>
        </a:p>
      </dgm:t>
    </dgm:pt>
    <dgm:pt modelId="{065F3742-219D-4398-92A9-AA373F254F0B}" type="sibTrans" cxnId="{3CFDF6CF-11F0-4116-94D0-C841BC4A607A}">
      <dgm:prSet/>
      <dgm:spPr/>
      <dgm:t>
        <a:bodyPr/>
        <a:lstStyle/>
        <a:p>
          <a:endParaRPr lang="en-US"/>
        </a:p>
      </dgm:t>
    </dgm:pt>
    <dgm:pt modelId="{8F1742B0-2C15-4EEF-AE0C-1DEF5B2FB707}">
      <dgm:prSet/>
      <dgm:spPr/>
      <dgm:t>
        <a:bodyPr/>
        <a:lstStyle/>
        <a:p>
          <a:r>
            <a:rPr lang="en-US" b="0" i="0"/>
            <a:t>Less than a trip to Olympia</a:t>
          </a:r>
          <a:endParaRPr lang="en-US"/>
        </a:p>
      </dgm:t>
    </dgm:pt>
    <dgm:pt modelId="{00A9BC52-0661-4E01-AB4F-18F30EF651F5}" type="parTrans" cxnId="{B4F1F0C1-6FC6-43D6-B7B2-A15F8FA2D5B0}">
      <dgm:prSet/>
      <dgm:spPr/>
      <dgm:t>
        <a:bodyPr/>
        <a:lstStyle/>
        <a:p>
          <a:endParaRPr lang="en-US"/>
        </a:p>
      </dgm:t>
    </dgm:pt>
    <dgm:pt modelId="{4D7580E2-86A6-4307-9314-D53D93543D35}" type="sibTrans" cxnId="{B4F1F0C1-6FC6-43D6-B7B2-A15F8FA2D5B0}">
      <dgm:prSet/>
      <dgm:spPr/>
      <dgm:t>
        <a:bodyPr/>
        <a:lstStyle/>
        <a:p>
          <a:endParaRPr lang="en-US"/>
        </a:p>
      </dgm:t>
    </dgm:pt>
    <dgm:pt modelId="{40EA1F80-3EEF-420E-A1F5-CE6CCDF369AE}">
      <dgm:prSet/>
      <dgm:spPr/>
      <dgm:t>
        <a:bodyPr/>
        <a:lstStyle/>
        <a:p>
          <a:r>
            <a:rPr lang="en-US" dirty="0"/>
            <a:t>Your money stays local, We are your community hospital</a:t>
          </a:r>
        </a:p>
      </dgm:t>
    </dgm:pt>
    <dgm:pt modelId="{053F8AA9-793D-4B63-9AD3-D139958CDEA2}" type="parTrans" cxnId="{818B4239-AACC-4D9E-9197-055B89644469}">
      <dgm:prSet/>
      <dgm:spPr/>
      <dgm:t>
        <a:bodyPr/>
        <a:lstStyle/>
        <a:p>
          <a:endParaRPr lang="en-US"/>
        </a:p>
      </dgm:t>
    </dgm:pt>
    <dgm:pt modelId="{6CF96A40-C67E-4AB0-9375-192B6F861AF3}" type="sibTrans" cxnId="{818B4239-AACC-4D9E-9197-055B89644469}">
      <dgm:prSet/>
      <dgm:spPr/>
      <dgm:t>
        <a:bodyPr/>
        <a:lstStyle/>
        <a:p>
          <a:endParaRPr lang="en-US"/>
        </a:p>
      </dgm:t>
    </dgm:pt>
    <dgm:pt modelId="{0C26C558-A935-4485-8182-EDADB53E1582}" type="pres">
      <dgm:prSet presAssocID="{F131C872-C3FF-4AD5-AD56-B87299C5EC3B}" presName="root" presStyleCnt="0">
        <dgm:presLayoutVars>
          <dgm:dir/>
          <dgm:resizeHandles val="exact"/>
        </dgm:presLayoutVars>
      </dgm:prSet>
      <dgm:spPr/>
    </dgm:pt>
    <dgm:pt modelId="{5C3E71E0-AD53-470F-A582-14E7493F21AF}" type="pres">
      <dgm:prSet presAssocID="{DCEFAAB8-2E28-4187-AA55-8F41A7971013}" presName="compNode" presStyleCnt="0"/>
      <dgm:spPr/>
    </dgm:pt>
    <dgm:pt modelId="{F8FF53A8-926B-4C18-8070-BBFC3ABDD5FE}" type="pres">
      <dgm:prSet presAssocID="{DCEFAAB8-2E28-4187-AA55-8F41A7971013}" presName="bgRect" presStyleLbl="bgShp" presStyleIdx="0" presStyleCnt="3"/>
      <dgm:spPr/>
    </dgm:pt>
    <dgm:pt modelId="{5C43D6FE-1F32-40DC-AB1F-D5817B2967DD}" type="pres">
      <dgm:prSet presAssocID="{DCEFAAB8-2E28-4187-AA55-8F41A797101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70D0DA4-E3B1-4B1A-B3A1-5D2AF853D3B8}" type="pres">
      <dgm:prSet presAssocID="{DCEFAAB8-2E28-4187-AA55-8F41A7971013}" presName="spaceRect" presStyleCnt="0"/>
      <dgm:spPr/>
    </dgm:pt>
    <dgm:pt modelId="{0AD99F7E-CF96-47D6-8D22-42864E95992A}" type="pres">
      <dgm:prSet presAssocID="{DCEFAAB8-2E28-4187-AA55-8F41A7971013}" presName="parTx" presStyleLbl="revTx" presStyleIdx="0" presStyleCnt="3">
        <dgm:presLayoutVars>
          <dgm:chMax val="0"/>
          <dgm:chPref val="0"/>
        </dgm:presLayoutVars>
      </dgm:prSet>
      <dgm:spPr/>
    </dgm:pt>
    <dgm:pt modelId="{D75A10D2-56E4-4EA1-B989-A86710D84A3E}" type="pres">
      <dgm:prSet presAssocID="{065F3742-219D-4398-92A9-AA373F254F0B}" presName="sibTrans" presStyleCnt="0"/>
      <dgm:spPr/>
    </dgm:pt>
    <dgm:pt modelId="{BAD30D8D-E4E5-4B1A-85F4-146644619AF7}" type="pres">
      <dgm:prSet presAssocID="{8F1742B0-2C15-4EEF-AE0C-1DEF5B2FB707}" presName="compNode" presStyleCnt="0"/>
      <dgm:spPr/>
    </dgm:pt>
    <dgm:pt modelId="{9F194027-029D-4EA8-8AFC-B3B3F175EAD4}" type="pres">
      <dgm:prSet presAssocID="{8F1742B0-2C15-4EEF-AE0C-1DEF5B2FB707}" presName="bgRect" presStyleLbl="bgShp" presStyleIdx="1" presStyleCnt="3"/>
      <dgm:spPr/>
    </dgm:pt>
    <dgm:pt modelId="{1EA99AFD-6E04-434F-AA59-D2D56A9A2C07}" type="pres">
      <dgm:prSet presAssocID="{8F1742B0-2C15-4EEF-AE0C-1DEF5B2FB70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  <dgm:pt modelId="{910B7E3C-B7E3-4407-A4FF-18E250B1CF30}" type="pres">
      <dgm:prSet presAssocID="{8F1742B0-2C15-4EEF-AE0C-1DEF5B2FB707}" presName="spaceRect" presStyleCnt="0"/>
      <dgm:spPr/>
    </dgm:pt>
    <dgm:pt modelId="{77E03B2A-E0BD-485A-B0C5-D3EED9B51314}" type="pres">
      <dgm:prSet presAssocID="{8F1742B0-2C15-4EEF-AE0C-1DEF5B2FB707}" presName="parTx" presStyleLbl="revTx" presStyleIdx="1" presStyleCnt="3">
        <dgm:presLayoutVars>
          <dgm:chMax val="0"/>
          <dgm:chPref val="0"/>
        </dgm:presLayoutVars>
      </dgm:prSet>
      <dgm:spPr/>
    </dgm:pt>
    <dgm:pt modelId="{8E88938D-07F9-4552-92D9-DE9B0DB1B906}" type="pres">
      <dgm:prSet presAssocID="{4D7580E2-86A6-4307-9314-D53D93543D35}" presName="sibTrans" presStyleCnt="0"/>
      <dgm:spPr/>
    </dgm:pt>
    <dgm:pt modelId="{A7D66BDC-1C47-46D1-9283-C02507BB7453}" type="pres">
      <dgm:prSet presAssocID="{40EA1F80-3EEF-420E-A1F5-CE6CCDF369AE}" presName="compNode" presStyleCnt="0"/>
      <dgm:spPr/>
    </dgm:pt>
    <dgm:pt modelId="{1E6E0EDD-AB6A-4F10-9F30-0276CE6D5C61}" type="pres">
      <dgm:prSet presAssocID="{40EA1F80-3EEF-420E-A1F5-CE6CCDF369AE}" presName="bgRect" presStyleLbl="bgShp" presStyleIdx="2" presStyleCnt="3"/>
      <dgm:spPr/>
    </dgm:pt>
    <dgm:pt modelId="{8F3528FC-B0D7-43E7-B282-623AA0E61E2A}" type="pres">
      <dgm:prSet presAssocID="{40EA1F80-3EEF-420E-A1F5-CE6CCDF369A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 outline"/>
        </a:ext>
      </dgm:extLst>
    </dgm:pt>
    <dgm:pt modelId="{311DFE97-06E2-4565-B8FF-1D688D95A7C2}" type="pres">
      <dgm:prSet presAssocID="{40EA1F80-3EEF-420E-A1F5-CE6CCDF369AE}" presName="spaceRect" presStyleCnt="0"/>
      <dgm:spPr/>
    </dgm:pt>
    <dgm:pt modelId="{39929956-1519-404B-8AAA-BF3CA8971D18}" type="pres">
      <dgm:prSet presAssocID="{40EA1F80-3EEF-420E-A1F5-CE6CCDF369A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18B4239-AACC-4D9E-9197-055B89644469}" srcId="{F131C872-C3FF-4AD5-AD56-B87299C5EC3B}" destId="{40EA1F80-3EEF-420E-A1F5-CE6CCDF369AE}" srcOrd="2" destOrd="0" parTransId="{053F8AA9-793D-4B63-9AD3-D139958CDEA2}" sibTransId="{6CF96A40-C67E-4AB0-9375-192B6F861AF3}"/>
    <dgm:cxn modelId="{6879BA42-926F-4E3E-B733-96837D725AB3}" type="presOf" srcId="{40EA1F80-3EEF-420E-A1F5-CE6CCDF369AE}" destId="{39929956-1519-404B-8AAA-BF3CA8971D18}" srcOrd="0" destOrd="0" presId="urn:microsoft.com/office/officeart/2018/2/layout/IconVerticalSolidList"/>
    <dgm:cxn modelId="{E83FC5A6-F567-4361-97D3-B610D2AA7438}" type="presOf" srcId="{F131C872-C3FF-4AD5-AD56-B87299C5EC3B}" destId="{0C26C558-A935-4485-8182-EDADB53E1582}" srcOrd="0" destOrd="0" presId="urn:microsoft.com/office/officeart/2018/2/layout/IconVerticalSolidList"/>
    <dgm:cxn modelId="{A1BD88C0-00B8-473E-B761-B723CCC96BB2}" type="presOf" srcId="{8F1742B0-2C15-4EEF-AE0C-1DEF5B2FB707}" destId="{77E03B2A-E0BD-485A-B0C5-D3EED9B51314}" srcOrd="0" destOrd="0" presId="urn:microsoft.com/office/officeart/2018/2/layout/IconVerticalSolidList"/>
    <dgm:cxn modelId="{B4F1F0C1-6FC6-43D6-B7B2-A15F8FA2D5B0}" srcId="{F131C872-C3FF-4AD5-AD56-B87299C5EC3B}" destId="{8F1742B0-2C15-4EEF-AE0C-1DEF5B2FB707}" srcOrd="1" destOrd="0" parTransId="{00A9BC52-0661-4E01-AB4F-18F30EF651F5}" sibTransId="{4D7580E2-86A6-4307-9314-D53D93543D35}"/>
    <dgm:cxn modelId="{05DEC6CC-A221-4487-906F-768730317272}" type="presOf" srcId="{DCEFAAB8-2E28-4187-AA55-8F41A7971013}" destId="{0AD99F7E-CF96-47D6-8D22-42864E95992A}" srcOrd="0" destOrd="0" presId="urn:microsoft.com/office/officeart/2018/2/layout/IconVerticalSolidList"/>
    <dgm:cxn modelId="{3CFDF6CF-11F0-4116-94D0-C841BC4A607A}" srcId="{F131C872-C3FF-4AD5-AD56-B87299C5EC3B}" destId="{DCEFAAB8-2E28-4187-AA55-8F41A7971013}" srcOrd="0" destOrd="0" parTransId="{FE5FC454-0B62-4766-AD56-C72B17FF2C66}" sibTransId="{065F3742-219D-4398-92A9-AA373F254F0B}"/>
    <dgm:cxn modelId="{354905A6-F3F4-472E-B1E4-90DC06E7826F}" type="presParOf" srcId="{0C26C558-A935-4485-8182-EDADB53E1582}" destId="{5C3E71E0-AD53-470F-A582-14E7493F21AF}" srcOrd="0" destOrd="0" presId="urn:microsoft.com/office/officeart/2018/2/layout/IconVerticalSolidList"/>
    <dgm:cxn modelId="{87B96ACC-B0C3-4794-A2BA-F2B1459801C7}" type="presParOf" srcId="{5C3E71E0-AD53-470F-A582-14E7493F21AF}" destId="{F8FF53A8-926B-4C18-8070-BBFC3ABDD5FE}" srcOrd="0" destOrd="0" presId="urn:microsoft.com/office/officeart/2018/2/layout/IconVerticalSolidList"/>
    <dgm:cxn modelId="{6ADB78CE-E856-412A-AD01-5E003FBA58BC}" type="presParOf" srcId="{5C3E71E0-AD53-470F-A582-14E7493F21AF}" destId="{5C43D6FE-1F32-40DC-AB1F-D5817B2967DD}" srcOrd="1" destOrd="0" presId="urn:microsoft.com/office/officeart/2018/2/layout/IconVerticalSolidList"/>
    <dgm:cxn modelId="{18C0A790-9E12-4499-8D2D-4BDD54168D66}" type="presParOf" srcId="{5C3E71E0-AD53-470F-A582-14E7493F21AF}" destId="{770D0DA4-E3B1-4B1A-B3A1-5D2AF853D3B8}" srcOrd="2" destOrd="0" presId="urn:microsoft.com/office/officeart/2018/2/layout/IconVerticalSolidList"/>
    <dgm:cxn modelId="{88496A10-F235-4973-BC9F-192E51D57170}" type="presParOf" srcId="{5C3E71E0-AD53-470F-A582-14E7493F21AF}" destId="{0AD99F7E-CF96-47D6-8D22-42864E95992A}" srcOrd="3" destOrd="0" presId="urn:microsoft.com/office/officeart/2018/2/layout/IconVerticalSolidList"/>
    <dgm:cxn modelId="{4D28C0A7-09EB-4D89-9CCB-7AE9DDE8ACB1}" type="presParOf" srcId="{0C26C558-A935-4485-8182-EDADB53E1582}" destId="{D75A10D2-56E4-4EA1-B989-A86710D84A3E}" srcOrd="1" destOrd="0" presId="urn:microsoft.com/office/officeart/2018/2/layout/IconVerticalSolidList"/>
    <dgm:cxn modelId="{DD725DE6-FA63-4CC8-9D60-BBEDDCD49EAC}" type="presParOf" srcId="{0C26C558-A935-4485-8182-EDADB53E1582}" destId="{BAD30D8D-E4E5-4B1A-85F4-146644619AF7}" srcOrd="2" destOrd="0" presId="urn:microsoft.com/office/officeart/2018/2/layout/IconVerticalSolidList"/>
    <dgm:cxn modelId="{F488B090-D73D-4BA7-9968-5F0DBEE4A4EA}" type="presParOf" srcId="{BAD30D8D-E4E5-4B1A-85F4-146644619AF7}" destId="{9F194027-029D-4EA8-8AFC-B3B3F175EAD4}" srcOrd="0" destOrd="0" presId="urn:microsoft.com/office/officeart/2018/2/layout/IconVerticalSolidList"/>
    <dgm:cxn modelId="{55936B30-1863-48F9-BD9C-46A1D7E7F765}" type="presParOf" srcId="{BAD30D8D-E4E5-4B1A-85F4-146644619AF7}" destId="{1EA99AFD-6E04-434F-AA59-D2D56A9A2C07}" srcOrd="1" destOrd="0" presId="urn:microsoft.com/office/officeart/2018/2/layout/IconVerticalSolidList"/>
    <dgm:cxn modelId="{59F55353-5004-47EF-9EAB-B383752DDD2B}" type="presParOf" srcId="{BAD30D8D-E4E5-4B1A-85F4-146644619AF7}" destId="{910B7E3C-B7E3-4407-A4FF-18E250B1CF30}" srcOrd="2" destOrd="0" presId="urn:microsoft.com/office/officeart/2018/2/layout/IconVerticalSolidList"/>
    <dgm:cxn modelId="{FFE85510-6346-46AA-8300-C1E9E5E0CDDD}" type="presParOf" srcId="{BAD30D8D-E4E5-4B1A-85F4-146644619AF7}" destId="{77E03B2A-E0BD-485A-B0C5-D3EED9B51314}" srcOrd="3" destOrd="0" presId="urn:microsoft.com/office/officeart/2018/2/layout/IconVerticalSolidList"/>
    <dgm:cxn modelId="{A8F8B3B3-8B39-4982-A88F-E2269B0E389E}" type="presParOf" srcId="{0C26C558-A935-4485-8182-EDADB53E1582}" destId="{8E88938D-07F9-4552-92D9-DE9B0DB1B906}" srcOrd="3" destOrd="0" presId="urn:microsoft.com/office/officeart/2018/2/layout/IconVerticalSolidList"/>
    <dgm:cxn modelId="{9F09047F-ECA7-4F99-8F8A-40AC3125948F}" type="presParOf" srcId="{0C26C558-A935-4485-8182-EDADB53E1582}" destId="{A7D66BDC-1C47-46D1-9283-C02507BB7453}" srcOrd="4" destOrd="0" presId="urn:microsoft.com/office/officeart/2018/2/layout/IconVerticalSolidList"/>
    <dgm:cxn modelId="{2C0CB508-2621-485E-A815-435D18D74D7A}" type="presParOf" srcId="{A7D66BDC-1C47-46D1-9283-C02507BB7453}" destId="{1E6E0EDD-AB6A-4F10-9F30-0276CE6D5C61}" srcOrd="0" destOrd="0" presId="urn:microsoft.com/office/officeart/2018/2/layout/IconVerticalSolidList"/>
    <dgm:cxn modelId="{E0B5B6C0-452A-462F-8DD0-1C9E40A96B17}" type="presParOf" srcId="{A7D66BDC-1C47-46D1-9283-C02507BB7453}" destId="{8F3528FC-B0D7-43E7-B282-623AA0E61E2A}" srcOrd="1" destOrd="0" presId="urn:microsoft.com/office/officeart/2018/2/layout/IconVerticalSolidList"/>
    <dgm:cxn modelId="{6157A66F-4BB1-48BD-9138-E38677B6AFF4}" type="presParOf" srcId="{A7D66BDC-1C47-46D1-9283-C02507BB7453}" destId="{311DFE97-06E2-4565-B8FF-1D688D95A7C2}" srcOrd="2" destOrd="0" presId="urn:microsoft.com/office/officeart/2018/2/layout/IconVerticalSolidList"/>
    <dgm:cxn modelId="{1741E772-2110-4443-89D7-5081E1281AED}" type="presParOf" srcId="{A7D66BDC-1C47-46D1-9283-C02507BB7453}" destId="{39929956-1519-404B-8AAA-BF3CA8971D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AF47FD-0386-4114-8EBF-C4ED8D4FE9AD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17A4C413-423B-4BE0-8A05-A30D69E5C700}">
      <dgm:prSet/>
      <dgm:spPr/>
      <dgm:t>
        <a:bodyPr/>
        <a:lstStyle/>
        <a:p>
          <a:r>
            <a:rPr lang="en-US" b="0" i="0"/>
            <a:t>Nearly 300 people hospitalized</a:t>
          </a:r>
          <a:endParaRPr lang="en-US"/>
        </a:p>
      </dgm:t>
    </dgm:pt>
    <dgm:pt modelId="{5DF69453-B913-4311-B613-7A6BB65D3382}" type="parTrans" cxnId="{A1A41B90-940A-43F7-ACE7-C82158BCD297}">
      <dgm:prSet/>
      <dgm:spPr/>
      <dgm:t>
        <a:bodyPr/>
        <a:lstStyle/>
        <a:p>
          <a:endParaRPr lang="en-US"/>
        </a:p>
      </dgm:t>
    </dgm:pt>
    <dgm:pt modelId="{604F8967-D0F5-41DA-9F4F-729ABB6EC5E3}" type="sibTrans" cxnId="{A1A41B90-940A-43F7-ACE7-C82158BCD297}">
      <dgm:prSet/>
      <dgm:spPr/>
      <dgm:t>
        <a:bodyPr/>
        <a:lstStyle/>
        <a:p>
          <a:endParaRPr lang="en-US"/>
        </a:p>
      </dgm:t>
    </dgm:pt>
    <dgm:pt modelId="{DE2697A0-9463-4E74-89D9-0C972255C943}">
      <dgm:prSet/>
      <dgm:spPr/>
      <dgm:t>
        <a:bodyPr/>
        <a:lstStyle/>
        <a:p>
          <a:r>
            <a:rPr lang="en-US" b="0" i="0"/>
            <a:t>Over 25,000 outpatient visits</a:t>
          </a:r>
          <a:endParaRPr lang="en-US"/>
        </a:p>
      </dgm:t>
    </dgm:pt>
    <dgm:pt modelId="{A15D1275-7472-49AE-B13B-69D6C1BCB6AD}" type="parTrans" cxnId="{1A2BD6A2-5BDA-41A9-8892-82DFEA585689}">
      <dgm:prSet/>
      <dgm:spPr/>
      <dgm:t>
        <a:bodyPr/>
        <a:lstStyle/>
        <a:p>
          <a:endParaRPr lang="en-US"/>
        </a:p>
      </dgm:t>
    </dgm:pt>
    <dgm:pt modelId="{A7BE75AB-2E78-4981-9A47-A34DE0BFDF0A}" type="sibTrans" cxnId="{1A2BD6A2-5BDA-41A9-8892-82DFEA585689}">
      <dgm:prSet/>
      <dgm:spPr/>
      <dgm:t>
        <a:bodyPr/>
        <a:lstStyle/>
        <a:p>
          <a:endParaRPr lang="en-US"/>
        </a:p>
      </dgm:t>
    </dgm:pt>
    <dgm:pt modelId="{018FDEA2-B162-47C9-8CD2-512438532759}">
      <dgm:prSet/>
      <dgm:spPr/>
      <dgm:t>
        <a:bodyPr/>
        <a:lstStyle/>
        <a:p>
          <a:r>
            <a:rPr lang="en-US" b="0" i="0"/>
            <a:t>Nearly 5,000 emergency room visits</a:t>
          </a:r>
          <a:endParaRPr lang="en-US"/>
        </a:p>
      </dgm:t>
    </dgm:pt>
    <dgm:pt modelId="{E77581AF-6DA7-418E-8397-3DD1344BFB90}" type="parTrans" cxnId="{5637EBF5-6FDF-4CC8-B0B7-B04569A0C3E8}">
      <dgm:prSet/>
      <dgm:spPr/>
      <dgm:t>
        <a:bodyPr/>
        <a:lstStyle/>
        <a:p>
          <a:endParaRPr lang="en-US"/>
        </a:p>
      </dgm:t>
    </dgm:pt>
    <dgm:pt modelId="{2AF8DE72-6C51-4406-AB71-C81E38C0D7B6}" type="sibTrans" cxnId="{5637EBF5-6FDF-4CC8-B0B7-B04569A0C3E8}">
      <dgm:prSet/>
      <dgm:spPr/>
      <dgm:t>
        <a:bodyPr/>
        <a:lstStyle/>
        <a:p>
          <a:endParaRPr lang="en-US"/>
        </a:p>
      </dgm:t>
    </dgm:pt>
    <dgm:pt modelId="{41746E4F-D88E-40F7-95E0-0C230E094711}">
      <dgm:prSet/>
      <dgm:spPr/>
      <dgm:t>
        <a:bodyPr/>
        <a:lstStyle/>
        <a:p>
          <a:r>
            <a:rPr lang="en-US" b="0" i="0"/>
            <a:t>Over 1,000 surgeries</a:t>
          </a:r>
          <a:endParaRPr lang="en-US"/>
        </a:p>
      </dgm:t>
    </dgm:pt>
    <dgm:pt modelId="{82200CB9-8165-4388-BBD0-FF96E9420F46}" type="parTrans" cxnId="{98C9903A-1359-4716-A0BD-AB117EB33C75}">
      <dgm:prSet/>
      <dgm:spPr/>
      <dgm:t>
        <a:bodyPr/>
        <a:lstStyle/>
        <a:p>
          <a:endParaRPr lang="en-US"/>
        </a:p>
      </dgm:t>
    </dgm:pt>
    <dgm:pt modelId="{72E42E80-292D-4F35-8180-27A7601A157E}" type="sibTrans" cxnId="{98C9903A-1359-4716-A0BD-AB117EB33C75}">
      <dgm:prSet/>
      <dgm:spPr/>
      <dgm:t>
        <a:bodyPr/>
        <a:lstStyle/>
        <a:p>
          <a:endParaRPr lang="en-US"/>
        </a:p>
      </dgm:t>
    </dgm:pt>
    <dgm:pt modelId="{F1F43E04-603F-4922-8A06-B0274D8AD1EF}">
      <dgm:prSet/>
      <dgm:spPr/>
      <dgm:t>
        <a:bodyPr/>
        <a:lstStyle/>
        <a:p>
          <a:r>
            <a:rPr lang="en-US" b="0" i="0"/>
            <a:t>Nearly 80,000 laboratory tests</a:t>
          </a:r>
          <a:endParaRPr lang="en-US"/>
        </a:p>
      </dgm:t>
    </dgm:pt>
    <dgm:pt modelId="{363C20F4-3084-4A96-A0EE-BC497CCEF2C3}" type="parTrans" cxnId="{AAD2BF58-1816-46EA-8B0A-836D61587A06}">
      <dgm:prSet/>
      <dgm:spPr/>
      <dgm:t>
        <a:bodyPr/>
        <a:lstStyle/>
        <a:p>
          <a:endParaRPr lang="en-US"/>
        </a:p>
      </dgm:t>
    </dgm:pt>
    <dgm:pt modelId="{B4A0A5C4-85C7-4F2D-A414-5B2E48130AD9}" type="sibTrans" cxnId="{AAD2BF58-1816-46EA-8B0A-836D61587A06}">
      <dgm:prSet/>
      <dgm:spPr/>
      <dgm:t>
        <a:bodyPr/>
        <a:lstStyle/>
        <a:p>
          <a:endParaRPr lang="en-US"/>
        </a:p>
      </dgm:t>
    </dgm:pt>
    <dgm:pt modelId="{197943A6-B597-4342-980D-AACA0124823C}" type="pres">
      <dgm:prSet presAssocID="{9AAF47FD-0386-4114-8EBF-C4ED8D4FE9AD}" presName="vert0" presStyleCnt="0">
        <dgm:presLayoutVars>
          <dgm:dir/>
          <dgm:animOne val="branch"/>
          <dgm:animLvl val="lvl"/>
        </dgm:presLayoutVars>
      </dgm:prSet>
      <dgm:spPr/>
    </dgm:pt>
    <dgm:pt modelId="{E6249710-2F9B-4EFC-A589-19959614B7A5}" type="pres">
      <dgm:prSet presAssocID="{17A4C413-423B-4BE0-8A05-A30D69E5C700}" presName="thickLine" presStyleLbl="alignNode1" presStyleIdx="0" presStyleCnt="5"/>
      <dgm:spPr/>
    </dgm:pt>
    <dgm:pt modelId="{478C61D3-A339-42ED-9276-5A9DD94CD673}" type="pres">
      <dgm:prSet presAssocID="{17A4C413-423B-4BE0-8A05-A30D69E5C700}" presName="horz1" presStyleCnt="0"/>
      <dgm:spPr/>
    </dgm:pt>
    <dgm:pt modelId="{8DBDC0A7-D6DE-485F-BB07-367C592DF2F3}" type="pres">
      <dgm:prSet presAssocID="{17A4C413-423B-4BE0-8A05-A30D69E5C700}" presName="tx1" presStyleLbl="revTx" presStyleIdx="0" presStyleCnt="5"/>
      <dgm:spPr/>
    </dgm:pt>
    <dgm:pt modelId="{58AD8C2B-8317-4793-AF83-272CA5ED17CE}" type="pres">
      <dgm:prSet presAssocID="{17A4C413-423B-4BE0-8A05-A30D69E5C700}" presName="vert1" presStyleCnt="0"/>
      <dgm:spPr/>
    </dgm:pt>
    <dgm:pt modelId="{7228E501-539C-4463-84C7-E629B158975A}" type="pres">
      <dgm:prSet presAssocID="{DE2697A0-9463-4E74-89D9-0C972255C943}" presName="thickLine" presStyleLbl="alignNode1" presStyleIdx="1" presStyleCnt="5"/>
      <dgm:spPr/>
    </dgm:pt>
    <dgm:pt modelId="{8D5835E6-3025-4E34-9FE8-E7A3ABC0FC6E}" type="pres">
      <dgm:prSet presAssocID="{DE2697A0-9463-4E74-89D9-0C972255C943}" presName="horz1" presStyleCnt="0"/>
      <dgm:spPr/>
    </dgm:pt>
    <dgm:pt modelId="{8A1384EA-E168-4F2B-AF5D-50C6C57A2D19}" type="pres">
      <dgm:prSet presAssocID="{DE2697A0-9463-4E74-89D9-0C972255C943}" presName="tx1" presStyleLbl="revTx" presStyleIdx="1" presStyleCnt="5"/>
      <dgm:spPr/>
    </dgm:pt>
    <dgm:pt modelId="{F8FA2A21-7FB3-4E04-9C07-43203E2D6FD0}" type="pres">
      <dgm:prSet presAssocID="{DE2697A0-9463-4E74-89D9-0C972255C943}" presName="vert1" presStyleCnt="0"/>
      <dgm:spPr/>
    </dgm:pt>
    <dgm:pt modelId="{6C097BED-AF14-4951-AC0E-B9875B6C0D45}" type="pres">
      <dgm:prSet presAssocID="{018FDEA2-B162-47C9-8CD2-512438532759}" presName="thickLine" presStyleLbl="alignNode1" presStyleIdx="2" presStyleCnt="5"/>
      <dgm:spPr/>
    </dgm:pt>
    <dgm:pt modelId="{C4C42AFF-E924-42C9-BE16-59C53AEC63F5}" type="pres">
      <dgm:prSet presAssocID="{018FDEA2-B162-47C9-8CD2-512438532759}" presName="horz1" presStyleCnt="0"/>
      <dgm:spPr/>
    </dgm:pt>
    <dgm:pt modelId="{A348216A-3E3B-4B43-8F75-361BCD0D55AB}" type="pres">
      <dgm:prSet presAssocID="{018FDEA2-B162-47C9-8CD2-512438532759}" presName="tx1" presStyleLbl="revTx" presStyleIdx="2" presStyleCnt="5"/>
      <dgm:spPr/>
    </dgm:pt>
    <dgm:pt modelId="{9B4AF3F6-3323-409F-BBF4-BEACB6A655A5}" type="pres">
      <dgm:prSet presAssocID="{018FDEA2-B162-47C9-8CD2-512438532759}" presName="vert1" presStyleCnt="0"/>
      <dgm:spPr/>
    </dgm:pt>
    <dgm:pt modelId="{D4BB1ED4-D40F-4B2E-9642-2E5DD4841AC9}" type="pres">
      <dgm:prSet presAssocID="{41746E4F-D88E-40F7-95E0-0C230E094711}" presName="thickLine" presStyleLbl="alignNode1" presStyleIdx="3" presStyleCnt="5"/>
      <dgm:spPr/>
    </dgm:pt>
    <dgm:pt modelId="{ABBD0568-59C7-490E-8C89-D282C4BC9759}" type="pres">
      <dgm:prSet presAssocID="{41746E4F-D88E-40F7-95E0-0C230E094711}" presName="horz1" presStyleCnt="0"/>
      <dgm:spPr/>
    </dgm:pt>
    <dgm:pt modelId="{E4B6186B-50A3-4592-A367-8B6F691EA9E2}" type="pres">
      <dgm:prSet presAssocID="{41746E4F-D88E-40F7-95E0-0C230E094711}" presName="tx1" presStyleLbl="revTx" presStyleIdx="3" presStyleCnt="5"/>
      <dgm:spPr/>
    </dgm:pt>
    <dgm:pt modelId="{46D53F21-A903-4AB4-BD13-53A284912BD6}" type="pres">
      <dgm:prSet presAssocID="{41746E4F-D88E-40F7-95E0-0C230E094711}" presName="vert1" presStyleCnt="0"/>
      <dgm:spPr/>
    </dgm:pt>
    <dgm:pt modelId="{D79B2F1F-B6CC-4088-AB44-03F437D09582}" type="pres">
      <dgm:prSet presAssocID="{F1F43E04-603F-4922-8A06-B0274D8AD1EF}" presName="thickLine" presStyleLbl="alignNode1" presStyleIdx="4" presStyleCnt="5"/>
      <dgm:spPr/>
    </dgm:pt>
    <dgm:pt modelId="{7B2D62AB-24A9-45CB-8A11-AEA91C62D825}" type="pres">
      <dgm:prSet presAssocID="{F1F43E04-603F-4922-8A06-B0274D8AD1EF}" presName="horz1" presStyleCnt="0"/>
      <dgm:spPr/>
    </dgm:pt>
    <dgm:pt modelId="{CE17B14A-ABD5-42CC-B25B-2AB1A8F85FA8}" type="pres">
      <dgm:prSet presAssocID="{F1F43E04-603F-4922-8A06-B0274D8AD1EF}" presName="tx1" presStyleLbl="revTx" presStyleIdx="4" presStyleCnt="5"/>
      <dgm:spPr/>
    </dgm:pt>
    <dgm:pt modelId="{AC473642-FA6A-4A20-BF99-867EB8094E13}" type="pres">
      <dgm:prSet presAssocID="{F1F43E04-603F-4922-8A06-B0274D8AD1EF}" presName="vert1" presStyleCnt="0"/>
      <dgm:spPr/>
    </dgm:pt>
  </dgm:ptLst>
  <dgm:cxnLst>
    <dgm:cxn modelId="{98C9903A-1359-4716-A0BD-AB117EB33C75}" srcId="{9AAF47FD-0386-4114-8EBF-C4ED8D4FE9AD}" destId="{41746E4F-D88E-40F7-95E0-0C230E094711}" srcOrd="3" destOrd="0" parTransId="{82200CB9-8165-4388-BBD0-FF96E9420F46}" sibTransId="{72E42E80-292D-4F35-8180-27A7601A157E}"/>
    <dgm:cxn modelId="{06142765-4426-4619-A707-581340D28D44}" type="presOf" srcId="{17A4C413-423B-4BE0-8A05-A30D69E5C700}" destId="{8DBDC0A7-D6DE-485F-BB07-367C592DF2F3}" srcOrd="0" destOrd="0" presId="urn:microsoft.com/office/officeart/2008/layout/LinedList"/>
    <dgm:cxn modelId="{AAD2BF58-1816-46EA-8B0A-836D61587A06}" srcId="{9AAF47FD-0386-4114-8EBF-C4ED8D4FE9AD}" destId="{F1F43E04-603F-4922-8A06-B0274D8AD1EF}" srcOrd="4" destOrd="0" parTransId="{363C20F4-3084-4A96-A0EE-BC497CCEF2C3}" sibTransId="{B4A0A5C4-85C7-4F2D-A414-5B2E48130AD9}"/>
    <dgm:cxn modelId="{E39BD17F-CCAF-4645-AAC1-8FA47EF53F64}" type="presOf" srcId="{41746E4F-D88E-40F7-95E0-0C230E094711}" destId="{E4B6186B-50A3-4592-A367-8B6F691EA9E2}" srcOrd="0" destOrd="0" presId="urn:microsoft.com/office/officeart/2008/layout/LinedList"/>
    <dgm:cxn modelId="{7FC5478C-FCD7-49BE-AEC3-EB56549FB9CF}" type="presOf" srcId="{018FDEA2-B162-47C9-8CD2-512438532759}" destId="{A348216A-3E3B-4B43-8F75-361BCD0D55AB}" srcOrd="0" destOrd="0" presId="urn:microsoft.com/office/officeart/2008/layout/LinedList"/>
    <dgm:cxn modelId="{A1A41B90-940A-43F7-ACE7-C82158BCD297}" srcId="{9AAF47FD-0386-4114-8EBF-C4ED8D4FE9AD}" destId="{17A4C413-423B-4BE0-8A05-A30D69E5C700}" srcOrd="0" destOrd="0" parTransId="{5DF69453-B913-4311-B613-7A6BB65D3382}" sibTransId="{604F8967-D0F5-41DA-9F4F-729ABB6EC5E3}"/>
    <dgm:cxn modelId="{1A2BD6A2-5BDA-41A9-8892-82DFEA585689}" srcId="{9AAF47FD-0386-4114-8EBF-C4ED8D4FE9AD}" destId="{DE2697A0-9463-4E74-89D9-0C972255C943}" srcOrd="1" destOrd="0" parTransId="{A15D1275-7472-49AE-B13B-69D6C1BCB6AD}" sibTransId="{A7BE75AB-2E78-4981-9A47-A34DE0BFDF0A}"/>
    <dgm:cxn modelId="{0AD4B4B7-8ED6-421B-B7D6-9C4FBFBFBCB6}" type="presOf" srcId="{DE2697A0-9463-4E74-89D9-0C972255C943}" destId="{8A1384EA-E168-4F2B-AF5D-50C6C57A2D19}" srcOrd="0" destOrd="0" presId="urn:microsoft.com/office/officeart/2008/layout/LinedList"/>
    <dgm:cxn modelId="{365B5AB8-1157-41CA-B95D-3CF0E0B71F3C}" type="presOf" srcId="{9AAF47FD-0386-4114-8EBF-C4ED8D4FE9AD}" destId="{197943A6-B597-4342-980D-AACA0124823C}" srcOrd="0" destOrd="0" presId="urn:microsoft.com/office/officeart/2008/layout/LinedList"/>
    <dgm:cxn modelId="{AD8152DE-2E71-4FB2-903E-01A034F85B5F}" type="presOf" srcId="{F1F43E04-603F-4922-8A06-B0274D8AD1EF}" destId="{CE17B14A-ABD5-42CC-B25B-2AB1A8F85FA8}" srcOrd="0" destOrd="0" presId="urn:microsoft.com/office/officeart/2008/layout/LinedList"/>
    <dgm:cxn modelId="{5637EBF5-6FDF-4CC8-B0B7-B04569A0C3E8}" srcId="{9AAF47FD-0386-4114-8EBF-C4ED8D4FE9AD}" destId="{018FDEA2-B162-47C9-8CD2-512438532759}" srcOrd="2" destOrd="0" parTransId="{E77581AF-6DA7-418E-8397-3DD1344BFB90}" sibTransId="{2AF8DE72-6C51-4406-AB71-C81E38C0D7B6}"/>
    <dgm:cxn modelId="{D118A79F-7D01-4CD3-8CCC-7529321ED039}" type="presParOf" srcId="{197943A6-B597-4342-980D-AACA0124823C}" destId="{E6249710-2F9B-4EFC-A589-19959614B7A5}" srcOrd="0" destOrd="0" presId="urn:microsoft.com/office/officeart/2008/layout/LinedList"/>
    <dgm:cxn modelId="{2A297432-2363-41F3-8EC4-439B1E4A5D54}" type="presParOf" srcId="{197943A6-B597-4342-980D-AACA0124823C}" destId="{478C61D3-A339-42ED-9276-5A9DD94CD673}" srcOrd="1" destOrd="0" presId="urn:microsoft.com/office/officeart/2008/layout/LinedList"/>
    <dgm:cxn modelId="{D1CA7082-A756-4004-B206-6E8DB6DC1122}" type="presParOf" srcId="{478C61D3-A339-42ED-9276-5A9DD94CD673}" destId="{8DBDC0A7-D6DE-485F-BB07-367C592DF2F3}" srcOrd="0" destOrd="0" presId="urn:microsoft.com/office/officeart/2008/layout/LinedList"/>
    <dgm:cxn modelId="{6301B292-4BF3-4069-85A3-A7327E461232}" type="presParOf" srcId="{478C61D3-A339-42ED-9276-5A9DD94CD673}" destId="{58AD8C2B-8317-4793-AF83-272CA5ED17CE}" srcOrd="1" destOrd="0" presId="urn:microsoft.com/office/officeart/2008/layout/LinedList"/>
    <dgm:cxn modelId="{2B9B1603-006E-4670-9EDB-D1068ECD95AB}" type="presParOf" srcId="{197943A6-B597-4342-980D-AACA0124823C}" destId="{7228E501-539C-4463-84C7-E629B158975A}" srcOrd="2" destOrd="0" presId="urn:microsoft.com/office/officeart/2008/layout/LinedList"/>
    <dgm:cxn modelId="{B3CC2EEA-365F-4D03-A9E2-06D4BFF823E8}" type="presParOf" srcId="{197943A6-B597-4342-980D-AACA0124823C}" destId="{8D5835E6-3025-4E34-9FE8-E7A3ABC0FC6E}" srcOrd="3" destOrd="0" presId="urn:microsoft.com/office/officeart/2008/layout/LinedList"/>
    <dgm:cxn modelId="{514DF3AF-7E70-4DD2-AC40-F679D3383292}" type="presParOf" srcId="{8D5835E6-3025-4E34-9FE8-E7A3ABC0FC6E}" destId="{8A1384EA-E168-4F2B-AF5D-50C6C57A2D19}" srcOrd="0" destOrd="0" presId="urn:microsoft.com/office/officeart/2008/layout/LinedList"/>
    <dgm:cxn modelId="{66065153-4832-47DF-BC44-55D4CCA0F811}" type="presParOf" srcId="{8D5835E6-3025-4E34-9FE8-E7A3ABC0FC6E}" destId="{F8FA2A21-7FB3-4E04-9C07-43203E2D6FD0}" srcOrd="1" destOrd="0" presId="urn:microsoft.com/office/officeart/2008/layout/LinedList"/>
    <dgm:cxn modelId="{CDCCF378-8336-41E4-9372-B753CACAAA6C}" type="presParOf" srcId="{197943A6-B597-4342-980D-AACA0124823C}" destId="{6C097BED-AF14-4951-AC0E-B9875B6C0D45}" srcOrd="4" destOrd="0" presId="urn:microsoft.com/office/officeart/2008/layout/LinedList"/>
    <dgm:cxn modelId="{0A53D1BB-286B-4168-8154-C567EEF056C0}" type="presParOf" srcId="{197943A6-B597-4342-980D-AACA0124823C}" destId="{C4C42AFF-E924-42C9-BE16-59C53AEC63F5}" srcOrd="5" destOrd="0" presId="urn:microsoft.com/office/officeart/2008/layout/LinedList"/>
    <dgm:cxn modelId="{4F869E9E-09ED-4471-9EC7-107532D0EED4}" type="presParOf" srcId="{C4C42AFF-E924-42C9-BE16-59C53AEC63F5}" destId="{A348216A-3E3B-4B43-8F75-361BCD0D55AB}" srcOrd="0" destOrd="0" presId="urn:microsoft.com/office/officeart/2008/layout/LinedList"/>
    <dgm:cxn modelId="{BF839858-E072-45DB-B370-310BC042286B}" type="presParOf" srcId="{C4C42AFF-E924-42C9-BE16-59C53AEC63F5}" destId="{9B4AF3F6-3323-409F-BBF4-BEACB6A655A5}" srcOrd="1" destOrd="0" presId="urn:microsoft.com/office/officeart/2008/layout/LinedList"/>
    <dgm:cxn modelId="{633400F0-968A-4103-9CF5-45E9E530ED3D}" type="presParOf" srcId="{197943A6-B597-4342-980D-AACA0124823C}" destId="{D4BB1ED4-D40F-4B2E-9642-2E5DD4841AC9}" srcOrd="6" destOrd="0" presId="urn:microsoft.com/office/officeart/2008/layout/LinedList"/>
    <dgm:cxn modelId="{8EBB59B0-C3D0-4206-A189-D36E18970986}" type="presParOf" srcId="{197943A6-B597-4342-980D-AACA0124823C}" destId="{ABBD0568-59C7-490E-8C89-D282C4BC9759}" srcOrd="7" destOrd="0" presId="urn:microsoft.com/office/officeart/2008/layout/LinedList"/>
    <dgm:cxn modelId="{F1CC873B-3F7A-4287-8BFB-882B656756CB}" type="presParOf" srcId="{ABBD0568-59C7-490E-8C89-D282C4BC9759}" destId="{E4B6186B-50A3-4592-A367-8B6F691EA9E2}" srcOrd="0" destOrd="0" presId="urn:microsoft.com/office/officeart/2008/layout/LinedList"/>
    <dgm:cxn modelId="{BABDE51A-40D5-4FF3-9882-9C3C0F552F94}" type="presParOf" srcId="{ABBD0568-59C7-490E-8C89-D282C4BC9759}" destId="{46D53F21-A903-4AB4-BD13-53A284912BD6}" srcOrd="1" destOrd="0" presId="urn:microsoft.com/office/officeart/2008/layout/LinedList"/>
    <dgm:cxn modelId="{431E02DD-3FAA-49B7-A78A-643C51A5E9B8}" type="presParOf" srcId="{197943A6-B597-4342-980D-AACA0124823C}" destId="{D79B2F1F-B6CC-4088-AB44-03F437D09582}" srcOrd="8" destOrd="0" presId="urn:microsoft.com/office/officeart/2008/layout/LinedList"/>
    <dgm:cxn modelId="{DFB5D091-F86E-4A69-B679-28DE633F01DB}" type="presParOf" srcId="{197943A6-B597-4342-980D-AACA0124823C}" destId="{7B2D62AB-24A9-45CB-8A11-AEA91C62D825}" srcOrd="9" destOrd="0" presId="urn:microsoft.com/office/officeart/2008/layout/LinedList"/>
    <dgm:cxn modelId="{151F084E-DFEE-4576-9E22-3EF2B34BCD1C}" type="presParOf" srcId="{7B2D62AB-24A9-45CB-8A11-AEA91C62D825}" destId="{CE17B14A-ABD5-42CC-B25B-2AB1A8F85FA8}" srcOrd="0" destOrd="0" presId="urn:microsoft.com/office/officeart/2008/layout/LinedList"/>
    <dgm:cxn modelId="{FE582D03-5A48-4C44-8B78-1204E5424DE6}" type="presParOf" srcId="{7B2D62AB-24A9-45CB-8A11-AEA91C62D825}" destId="{AC473642-FA6A-4A20-BF99-867EB8094E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49713-3E4F-41C1-80AE-F9447AB044CD}">
      <dsp:nvSpPr>
        <dsp:cNvPr id="0" name=""/>
        <dsp:cNvSpPr/>
      </dsp:nvSpPr>
      <dsp:spPr>
        <a:xfrm>
          <a:off x="0" y="594881"/>
          <a:ext cx="10906125" cy="10916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1E6CC-993A-491A-AF14-A1723E26B4D7}">
      <dsp:nvSpPr>
        <dsp:cNvPr id="0" name=""/>
        <dsp:cNvSpPr/>
      </dsp:nvSpPr>
      <dsp:spPr>
        <a:xfrm>
          <a:off x="330230" y="840507"/>
          <a:ext cx="600419" cy="6004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9FA21-CC32-4F77-8BC8-142D9102C08B}">
      <dsp:nvSpPr>
        <dsp:cNvPr id="0" name=""/>
        <dsp:cNvSpPr/>
      </dsp:nvSpPr>
      <dsp:spPr>
        <a:xfrm>
          <a:off x="1260881" y="594881"/>
          <a:ext cx="4907756" cy="1091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535" tIns="115535" rIns="115535" bIns="11553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We need more local services:</a:t>
          </a:r>
        </a:p>
      </dsp:txBody>
      <dsp:txXfrm>
        <a:off x="1260881" y="594881"/>
        <a:ext cx="4907756" cy="1091672"/>
      </dsp:txXfrm>
    </dsp:sp>
    <dsp:sp modelId="{BE995094-1362-4D04-877B-1361F643CFBD}">
      <dsp:nvSpPr>
        <dsp:cNvPr id="0" name=""/>
        <dsp:cNvSpPr/>
      </dsp:nvSpPr>
      <dsp:spPr>
        <a:xfrm>
          <a:off x="6168637" y="594881"/>
          <a:ext cx="4736254" cy="1091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535" tIns="115535" rIns="115535" bIns="115535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Chemotherapy</a:t>
          </a:r>
          <a:endParaRPr lang="en-US" sz="1200" kern="120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Orthopedics</a:t>
          </a:r>
          <a:endParaRPr lang="en-US" sz="1200" kern="120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Cardiology</a:t>
          </a:r>
          <a:endParaRPr lang="en-US" sz="1200" kern="120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</a:t>
          </a:r>
          <a:r>
            <a:rPr lang="en-US" sz="1200" b="0" i="0" kern="1200"/>
            <a:t>rimary </a:t>
          </a:r>
          <a:r>
            <a:rPr lang="en-US" sz="1200" kern="1200"/>
            <a:t>C</a:t>
          </a:r>
          <a:r>
            <a:rPr lang="en-US" sz="1200" b="0" i="0" kern="1200"/>
            <a:t>are </a:t>
          </a:r>
          <a:endParaRPr lang="en-US" sz="1200" kern="120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Many other specialties</a:t>
          </a:r>
          <a:endParaRPr lang="en-US" sz="1200" kern="1200"/>
        </a:p>
      </dsp:txBody>
      <dsp:txXfrm>
        <a:off x="6168637" y="594881"/>
        <a:ext cx="4736254" cy="1091672"/>
      </dsp:txXfrm>
    </dsp:sp>
    <dsp:sp modelId="{1264E267-9632-4837-9C77-9C8E02466A7E}">
      <dsp:nvSpPr>
        <dsp:cNvPr id="0" name=""/>
        <dsp:cNvSpPr/>
      </dsp:nvSpPr>
      <dsp:spPr>
        <a:xfrm>
          <a:off x="0" y="1959471"/>
          <a:ext cx="10906125" cy="10916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E65B1-3E1B-4363-8A05-3FB4CED6CD5A}">
      <dsp:nvSpPr>
        <dsp:cNvPr id="0" name=""/>
        <dsp:cNvSpPr/>
      </dsp:nvSpPr>
      <dsp:spPr>
        <a:xfrm>
          <a:off x="330230" y="2205097"/>
          <a:ext cx="600419" cy="6004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096E9-B865-46C4-9635-8D33E87D9D9A}">
      <dsp:nvSpPr>
        <dsp:cNvPr id="0" name=""/>
        <dsp:cNvSpPr/>
      </dsp:nvSpPr>
      <dsp:spPr>
        <a:xfrm>
          <a:off x="1260881" y="1959471"/>
          <a:ext cx="4907756" cy="1091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535" tIns="115535" rIns="115535" bIns="11553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 Hospital Building on the hill in South Bend is old</a:t>
          </a:r>
        </a:p>
      </dsp:txBody>
      <dsp:txXfrm>
        <a:off x="1260881" y="1959471"/>
        <a:ext cx="4907756" cy="1091672"/>
      </dsp:txXfrm>
    </dsp:sp>
    <dsp:sp modelId="{CE69A1F0-067F-46A0-8379-424F3C3854E5}">
      <dsp:nvSpPr>
        <dsp:cNvPr id="0" name=""/>
        <dsp:cNvSpPr/>
      </dsp:nvSpPr>
      <dsp:spPr>
        <a:xfrm>
          <a:off x="6168637" y="1959471"/>
          <a:ext cx="4736254" cy="1091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535" tIns="115535" rIns="115535" bIns="115535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Built in early 1950’s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Aging infrastructure is failing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We need space that matches modern care</a:t>
          </a:r>
        </a:p>
      </dsp:txBody>
      <dsp:txXfrm>
        <a:off x="6168637" y="1959471"/>
        <a:ext cx="4736254" cy="1091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F53A8-926B-4C18-8070-BBFC3ABDD5FE}">
      <dsp:nvSpPr>
        <dsp:cNvPr id="0" name=""/>
        <dsp:cNvSpPr/>
      </dsp:nvSpPr>
      <dsp:spPr>
        <a:xfrm>
          <a:off x="0" y="588"/>
          <a:ext cx="6692813" cy="1377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3D6FE-1F32-40DC-AB1F-D5817B2967DD}">
      <dsp:nvSpPr>
        <dsp:cNvPr id="0" name=""/>
        <dsp:cNvSpPr/>
      </dsp:nvSpPr>
      <dsp:spPr>
        <a:xfrm>
          <a:off x="416759" y="310575"/>
          <a:ext cx="757744" cy="7577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99F7E-CF96-47D6-8D22-42864E95992A}">
      <dsp:nvSpPr>
        <dsp:cNvPr id="0" name=""/>
        <dsp:cNvSpPr/>
      </dsp:nvSpPr>
      <dsp:spPr>
        <a:xfrm>
          <a:off x="1591264" y="588"/>
          <a:ext cx="5101549" cy="137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08" tIns="145808" rIns="145808" bIns="1458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Approximately $15 per month per $100,000 of assessed property value</a:t>
          </a:r>
          <a:endParaRPr lang="en-US" sz="2500" kern="1200" dirty="0"/>
        </a:p>
      </dsp:txBody>
      <dsp:txXfrm>
        <a:off x="1591264" y="588"/>
        <a:ext cx="5101549" cy="1377717"/>
      </dsp:txXfrm>
    </dsp:sp>
    <dsp:sp modelId="{9F194027-029D-4EA8-8AFC-B3B3F175EAD4}">
      <dsp:nvSpPr>
        <dsp:cNvPr id="0" name=""/>
        <dsp:cNvSpPr/>
      </dsp:nvSpPr>
      <dsp:spPr>
        <a:xfrm>
          <a:off x="0" y="1722736"/>
          <a:ext cx="6692813" cy="1377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99AFD-6E04-434F-AA59-D2D56A9A2C07}">
      <dsp:nvSpPr>
        <dsp:cNvPr id="0" name=""/>
        <dsp:cNvSpPr/>
      </dsp:nvSpPr>
      <dsp:spPr>
        <a:xfrm>
          <a:off x="416759" y="2032722"/>
          <a:ext cx="757744" cy="7577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03B2A-E0BD-485A-B0C5-D3EED9B51314}">
      <dsp:nvSpPr>
        <dsp:cNvPr id="0" name=""/>
        <dsp:cNvSpPr/>
      </dsp:nvSpPr>
      <dsp:spPr>
        <a:xfrm>
          <a:off x="1591264" y="1722736"/>
          <a:ext cx="5101549" cy="137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08" tIns="145808" rIns="145808" bIns="1458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Less than a trip to Olympia</a:t>
          </a:r>
          <a:endParaRPr lang="en-US" sz="2500" kern="1200"/>
        </a:p>
      </dsp:txBody>
      <dsp:txXfrm>
        <a:off x="1591264" y="1722736"/>
        <a:ext cx="5101549" cy="1377717"/>
      </dsp:txXfrm>
    </dsp:sp>
    <dsp:sp modelId="{1E6E0EDD-AB6A-4F10-9F30-0276CE6D5C61}">
      <dsp:nvSpPr>
        <dsp:cNvPr id="0" name=""/>
        <dsp:cNvSpPr/>
      </dsp:nvSpPr>
      <dsp:spPr>
        <a:xfrm>
          <a:off x="0" y="3444883"/>
          <a:ext cx="6692813" cy="1377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528FC-B0D7-43E7-B282-623AA0E61E2A}">
      <dsp:nvSpPr>
        <dsp:cNvPr id="0" name=""/>
        <dsp:cNvSpPr/>
      </dsp:nvSpPr>
      <dsp:spPr>
        <a:xfrm>
          <a:off x="416759" y="3754869"/>
          <a:ext cx="757744" cy="7577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29956-1519-404B-8AAA-BF3CA8971D18}">
      <dsp:nvSpPr>
        <dsp:cNvPr id="0" name=""/>
        <dsp:cNvSpPr/>
      </dsp:nvSpPr>
      <dsp:spPr>
        <a:xfrm>
          <a:off x="1591264" y="3444883"/>
          <a:ext cx="5101549" cy="137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08" tIns="145808" rIns="145808" bIns="1458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Your money stays local, We are your community hospital</a:t>
          </a:r>
        </a:p>
      </dsp:txBody>
      <dsp:txXfrm>
        <a:off x="1591264" y="3444883"/>
        <a:ext cx="5101549" cy="13777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49710-2F9B-4EFC-A589-19959614B7A5}">
      <dsp:nvSpPr>
        <dsp:cNvPr id="0" name=""/>
        <dsp:cNvSpPr/>
      </dsp:nvSpPr>
      <dsp:spPr>
        <a:xfrm>
          <a:off x="0" y="473"/>
          <a:ext cx="385112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BDC0A7-D6DE-485F-BB07-367C592DF2F3}">
      <dsp:nvSpPr>
        <dsp:cNvPr id="0" name=""/>
        <dsp:cNvSpPr/>
      </dsp:nvSpPr>
      <dsp:spPr>
        <a:xfrm>
          <a:off x="0" y="473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Nearly 300 people hospitalized</a:t>
          </a:r>
          <a:endParaRPr lang="en-US" sz="2200" kern="1200"/>
        </a:p>
      </dsp:txBody>
      <dsp:txXfrm>
        <a:off x="0" y="473"/>
        <a:ext cx="3851122" cy="775965"/>
      </dsp:txXfrm>
    </dsp:sp>
    <dsp:sp modelId="{7228E501-539C-4463-84C7-E629B158975A}">
      <dsp:nvSpPr>
        <dsp:cNvPr id="0" name=""/>
        <dsp:cNvSpPr/>
      </dsp:nvSpPr>
      <dsp:spPr>
        <a:xfrm>
          <a:off x="0" y="776438"/>
          <a:ext cx="385112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1384EA-E168-4F2B-AF5D-50C6C57A2D19}">
      <dsp:nvSpPr>
        <dsp:cNvPr id="0" name=""/>
        <dsp:cNvSpPr/>
      </dsp:nvSpPr>
      <dsp:spPr>
        <a:xfrm>
          <a:off x="0" y="776438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Over 25,000 outpatient visits</a:t>
          </a:r>
          <a:endParaRPr lang="en-US" sz="2200" kern="1200"/>
        </a:p>
      </dsp:txBody>
      <dsp:txXfrm>
        <a:off x="0" y="776438"/>
        <a:ext cx="3851122" cy="775965"/>
      </dsp:txXfrm>
    </dsp:sp>
    <dsp:sp modelId="{6C097BED-AF14-4951-AC0E-B9875B6C0D45}">
      <dsp:nvSpPr>
        <dsp:cNvPr id="0" name=""/>
        <dsp:cNvSpPr/>
      </dsp:nvSpPr>
      <dsp:spPr>
        <a:xfrm>
          <a:off x="0" y="1552403"/>
          <a:ext cx="385112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48216A-3E3B-4B43-8F75-361BCD0D55AB}">
      <dsp:nvSpPr>
        <dsp:cNvPr id="0" name=""/>
        <dsp:cNvSpPr/>
      </dsp:nvSpPr>
      <dsp:spPr>
        <a:xfrm>
          <a:off x="0" y="1552403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Nearly 5,000 emergency room visits</a:t>
          </a:r>
          <a:endParaRPr lang="en-US" sz="2200" kern="1200"/>
        </a:p>
      </dsp:txBody>
      <dsp:txXfrm>
        <a:off x="0" y="1552403"/>
        <a:ext cx="3851122" cy="775965"/>
      </dsp:txXfrm>
    </dsp:sp>
    <dsp:sp modelId="{D4BB1ED4-D40F-4B2E-9642-2E5DD4841AC9}">
      <dsp:nvSpPr>
        <dsp:cNvPr id="0" name=""/>
        <dsp:cNvSpPr/>
      </dsp:nvSpPr>
      <dsp:spPr>
        <a:xfrm>
          <a:off x="0" y="2328369"/>
          <a:ext cx="385112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B6186B-50A3-4592-A367-8B6F691EA9E2}">
      <dsp:nvSpPr>
        <dsp:cNvPr id="0" name=""/>
        <dsp:cNvSpPr/>
      </dsp:nvSpPr>
      <dsp:spPr>
        <a:xfrm>
          <a:off x="0" y="2328369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Over 1,000 surgeries</a:t>
          </a:r>
          <a:endParaRPr lang="en-US" sz="2200" kern="1200"/>
        </a:p>
      </dsp:txBody>
      <dsp:txXfrm>
        <a:off x="0" y="2328369"/>
        <a:ext cx="3851122" cy="775965"/>
      </dsp:txXfrm>
    </dsp:sp>
    <dsp:sp modelId="{D79B2F1F-B6CC-4088-AB44-03F437D09582}">
      <dsp:nvSpPr>
        <dsp:cNvPr id="0" name=""/>
        <dsp:cNvSpPr/>
      </dsp:nvSpPr>
      <dsp:spPr>
        <a:xfrm>
          <a:off x="0" y="3104334"/>
          <a:ext cx="385112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17B14A-ABD5-42CC-B25B-2AB1A8F85FA8}">
      <dsp:nvSpPr>
        <dsp:cNvPr id="0" name=""/>
        <dsp:cNvSpPr/>
      </dsp:nvSpPr>
      <dsp:spPr>
        <a:xfrm>
          <a:off x="0" y="3104334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Nearly 80,000 laboratory tests</a:t>
          </a:r>
          <a:endParaRPr lang="en-US" sz="2200" kern="1200"/>
        </a:p>
      </dsp:txBody>
      <dsp:txXfrm>
        <a:off x="0" y="3104334"/>
        <a:ext cx="3851122" cy="775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C661970-C9AB-4FE6-BC50-13B2109E29BF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6ED0199-E146-4741-B5BF-8BE8C662A7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7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name is Matt Kempton, I am the Chief Executive of the hospital.  </a:t>
            </a:r>
          </a:p>
          <a:p>
            <a:r>
              <a:rPr lang="en-US" dirty="0"/>
              <a:t>Thanks for allowing me to speak to you today.</a:t>
            </a:r>
          </a:p>
          <a:p>
            <a:r>
              <a:rPr lang="en-US" dirty="0"/>
              <a:t>I am here today with ____________ and ____________.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0199-E146-4741-B5BF-8BE8C662A76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27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to talk with you today about the opportunity to build a new hospital here in North Pacific County.  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/>
              <a:t>The current hospital on the hill in South Bend was built in the early 1950’s and is over 70 years old.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0199-E146-4741-B5BF-8BE8C662A76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4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the services we provide every day truly mean to people in Pacific County?</a:t>
            </a:r>
          </a:p>
          <a:p>
            <a:endParaRPr lang="en-US" dirty="0"/>
          </a:p>
          <a:p>
            <a:r>
              <a:rPr lang="en-US" dirty="0"/>
              <a:t>Share a patient experience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73378-3D2D-46EA-9127-4A5CA989CF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4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2"/>
                </a:solidFill>
              </a:rPr>
              <a:t>Community Health Needs Assessment 2022 – 2024 – identified 3 health priorities (from direct community feedback) Primary Care, Specialty Care, and Transportation</a:t>
            </a:r>
            <a:endParaRPr lang="en-US" b="0" kern="0" spc="41" dirty="0">
              <a:solidFill>
                <a:srgbClr val="45454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kern="0" spc="41" dirty="0">
                <a:solidFill>
                  <a:srgbClr val="4545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Severe shortage of primary care providers – We need 2 more to be comparative to state and national benchmarks – currently 3,670 people per provider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kern="0" spc="41" dirty="0">
                <a:solidFill>
                  <a:srgbClr val="4545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members identified the lack of access to specialty services as a major issue in the community (specifically they mentioned-cardiology, orthopedics, oncology, physical therapy and urology)</a:t>
            </a:r>
          </a:p>
          <a:p>
            <a:pPr marL="176131" marR="0" lvl="0" indent="-17613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spc="41" dirty="0">
                <a:solidFill>
                  <a:srgbClr val="4545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patients need services that they can access without driving 30, 50, or 70 miles or more.</a:t>
            </a: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131" indent="-176131">
              <a:buFont typeface="Arial" panose="020B0604020202020204" pitchFamily="34" charset="0"/>
              <a:buChar char="•"/>
            </a:pPr>
            <a:endParaRPr lang="en-US" kern="0" spc="41" dirty="0">
              <a:solidFill>
                <a:srgbClr val="45454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6131" indent="-176131">
              <a:buFont typeface="Arial" panose="020B0604020202020204" pitchFamily="34" charset="0"/>
              <a:buChar char="•"/>
            </a:pPr>
            <a:endParaRPr lang="en-US" kern="0" spc="41" dirty="0">
              <a:solidFill>
                <a:srgbClr val="45454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kern="0" spc="41" dirty="0">
                <a:solidFill>
                  <a:srgbClr val="4545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have worked hard to take good care of it, but the aging building and systems are failing.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kern="0" spc="41" dirty="0">
                <a:solidFill>
                  <a:srgbClr val="4545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 include leaking pipes and failing HVAC.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kern="0" spc="41" dirty="0">
                <a:solidFill>
                  <a:srgbClr val="4545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hospital had the patient registration, laboratory, and emergency areas remodeled over 20 years ago.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kern="0" spc="41" dirty="0">
                <a:solidFill>
                  <a:srgbClr val="4545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other part of the building was brought up to code at that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0199-E146-4741-B5BF-8BE8C662A76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currently spending money on keeping the current building and systems going.  </a:t>
            </a:r>
          </a:p>
          <a:p>
            <a:r>
              <a:rPr lang="en-US" dirty="0"/>
              <a:t>The Hospital Board considered several options, and found that building a new space was the most cost effective.</a:t>
            </a:r>
          </a:p>
          <a:p>
            <a:r>
              <a:rPr lang="en-US" dirty="0"/>
              <a:t>The current buildings and land area is too small for current needs.</a:t>
            </a:r>
          </a:p>
          <a:p>
            <a:r>
              <a:rPr lang="en-US" dirty="0"/>
              <a:t>The Board worked with architectural and financial consultants to find how much it would cost and how much needed to be financed.</a:t>
            </a:r>
          </a:p>
          <a:p>
            <a:r>
              <a:rPr lang="en-US" dirty="0"/>
              <a:t>The Bond that will go to the ballot on February 13, 2024 will cost property owners less than a trip to Olympia each month.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0199-E146-4741-B5BF-8BE8C662A76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currently provide care to thousands of people every year.  </a:t>
            </a:r>
          </a:p>
          <a:p>
            <a:r>
              <a:rPr lang="en-US" dirty="0"/>
              <a:t>We know that more people would like to get care locally, without having to leave North Pacific County.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0199-E146-4741-B5BF-8BE8C662A76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22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0199-E146-4741-B5BF-8BE8C662A76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2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7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4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2638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707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5636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6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74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3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9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3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4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9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20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4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5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E4E41-FB6B-462F-BA30-BCADBED2C5EB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2B99C74-A32E-4EEA-96CE-AA4DE790DB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4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251" y="1708793"/>
            <a:ext cx="8315012" cy="3037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800" y="3766209"/>
            <a:ext cx="8272989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6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ial view of a building with parking lot and trees&#10;&#10;Description automatically generated">
            <a:extLst>
              <a:ext uri="{FF2B5EF4-FFF2-40B4-BE49-F238E27FC236}">
                <a16:creationId xmlns:a16="http://schemas.microsoft.com/office/drawing/2014/main" id="{AAC7C7EF-4E11-BE17-AD9F-BD48BA28F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3200" b="8619"/>
          <a:stretch/>
        </p:blipFill>
        <p:spPr>
          <a:xfrm>
            <a:off x="1" y="10"/>
            <a:ext cx="12191999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Parallelogram 97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86F5A-5DCC-5EB6-2A04-3DA518BA0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200" y="1678665"/>
            <a:ext cx="4569803" cy="2369131"/>
          </a:xfrm>
        </p:spPr>
        <p:txBody>
          <a:bodyPr>
            <a:normAutofit/>
          </a:bodyPr>
          <a:lstStyle/>
          <a:p>
            <a:r>
              <a:rPr lang="en-US" sz="6000" b="0" i="0" dirty="0">
                <a:effectLst/>
                <a:latin typeface="alegreya"/>
              </a:rPr>
              <a:t>Local Care, </a:t>
            </a:r>
            <a:br>
              <a:rPr lang="en-US" sz="6000" b="0" i="0" dirty="0">
                <a:effectLst/>
                <a:latin typeface="alegreya"/>
              </a:rPr>
            </a:br>
            <a:r>
              <a:rPr lang="en-US" sz="6000" b="0" i="0" dirty="0">
                <a:effectLst/>
                <a:latin typeface="alegreya"/>
              </a:rPr>
              <a:t>Local Careers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9FFEB-F39D-0AB1-D8C6-131116194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0964" y="4050832"/>
            <a:ext cx="4573037" cy="109689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legreya"/>
              </a:rPr>
              <a:t>A New Community Hospital for All Generations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" name="Isosceles Triangle 115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8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arge and small hands holding red heart">
            <a:extLst>
              <a:ext uri="{FF2B5EF4-FFF2-40B4-BE49-F238E27FC236}">
                <a16:creationId xmlns:a16="http://schemas.microsoft.com/office/drawing/2014/main" id="{F27D87C7-7E88-1619-BD33-E169BCB61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960" b="213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9287C-B55E-DF01-145E-7BC70522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480" y="2286000"/>
            <a:ext cx="4897000" cy="20932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600" dirty="0">
                <a:solidFill>
                  <a:schemeClr val="accent2">
                    <a:lumMod val="50000"/>
                  </a:schemeClr>
                </a:solidFill>
              </a:rPr>
              <a:t>Our patients are </a:t>
            </a:r>
            <a:r>
              <a:rPr lang="en-US" sz="4600" u="sng" dirty="0">
                <a:solidFill>
                  <a:schemeClr val="accent2">
                    <a:lumMod val="50000"/>
                  </a:schemeClr>
                </a:solidFill>
              </a:rPr>
              <a:t>not</a:t>
            </a:r>
            <a:r>
              <a:rPr lang="en-US" sz="4600" dirty="0">
                <a:solidFill>
                  <a:schemeClr val="accent2">
                    <a:lumMod val="50000"/>
                  </a:schemeClr>
                </a:solidFill>
              </a:rPr>
              <a:t> a number, they are family!</a:t>
            </a:r>
          </a:p>
        </p:txBody>
      </p:sp>
    </p:spTree>
    <p:extLst>
      <p:ext uri="{BB962C8B-B14F-4D97-AF65-F5344CB8AC3E}">
        <p14:creationId xmlns:p14="http://schemas.microsoft.com/office/powerpoint/2010/main" val="9571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D94F95D-89EF-455B-9F54-0F423136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2B9F8D-6DD1-481E-8CCE-81A7EEB1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D531F65-BE00-4220-96DD-64DD545E0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5BD48B8-B8E0-4EC6-889B-B9D503585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4CB88335-CEFC-4E93-A849-B293A59F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A68404B5-9CA3-4B1B-A75D-54F36B1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7260DE41-7357-49EC-A4FF-41B666696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27">
              <a:extLst>
                <a:ext uri="{FF2B5EF4-FFF2-40B4-BE49-F238E27FC236}">
                  <a16:creationId xmlns:a16="http://schemas.microsoft.com/office/drawing/2014/main" id="{1D9D87BA-A306-430B-8BCF-468FF820D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39F522E6-2DF0-48FC-873D-74BF21019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1015C585-0283-4901-9837-57DD565CE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CB6D253E-04B9-4649-B17B-DE58968B2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608BE6-82C3-6AE7-784C-3E94E59E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765972"/>
            <a:ext cx="8596668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0" i="0">
                <a:solidFill>
                  <a:schemeClr val="bg1"/>
                </a:solidFill>
                <a:effectLst/>
                <a:latin typeface="alegreya"/>
              </a:rPr>
              <a:t>Why a New Hospital in North Pacific County?</a:t>
            </a:r>
            <a:endParaRPr lang="en-US" sz="4400">
              <a:solidFill>
                <a:schemeClr val="bg1"/>
              </a:solidFill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1AE21A0-AA96-4557-AB48-66255CF0A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B17CA207-99FC-9977-E609-03802B5E8F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021596"/>
              </p:ext>
            </p:extLst>
          </p:nvPr>
        </p:nvGraphicFramePr>
        <p:xfrm>
          <a:off x="642938" y="474562"/>
          <a:ext cx="10906125" cy="364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4573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910B-847A-6B7B-4080-891BE868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512466"/>
            <a:ext cx="3888620" cy="14179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Did you know…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 New Community Hospital would bring: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848C-E029-289F-5623-7598508DE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240975"/>
            <a:ext cx="4064439" cy="3880773"/>
          </a:xfrm>
        </p:spPr>
        <p:txBody>
          <a:bodyPr>
            <a:normAutofit/>
          </a:bodyPr>
          <a:lstStyle/>
          <a:p>
            <a:r>
              <a:rPr lang="en-US" dirty="0"/>
              <a:t>Chemotherapy services</a:t>
            </a:r>
          </a:p>
          <a:p>
            <a:r>
              <a:rPr lang="en-US" dirty="0"/>
              <a:t>Cardiology services</a:t>
            </a:r>
          </a:p>
          <a:p>
            <a:r>
              <a:rPr lang="en-US" dirty="0"/>
              <a:t>Orthopedic Surgery</a:t>
            </a:r>
          </a:p>
          <a:p>
            <a:r>
              <a:rPr lang="en-US" dirty="0"/>
              <a:t>An in-house MRI </a:t>
            </a:r>
          </a:p>
          <a:p>
            <a:r>
              <a:rPr lang="en-US" dirty="0"/>
              <a:t>More Primary Care Physicians</a:t>
            </a:r>
          </a:p>
          <a:p>
            <a:r>
              <a:rPr lang="en-US" dirty="0"/>
              <a:t>More specialty physicians like Urology </a:t>
            </a:r>
          </a:p>
        </p:txBody>
      </p:sp>
      <p:pic>
        <p:nvPicPr>
          <p:cNvPr id="12" name="Picture 11" descr="Scan of a human brain in a neurology clinic">
            <a:extLst>
              <a:ext uri="{FF2B5EF4-FFF2-40B4-BE49-F238E27FC236}">
                <a16:creationId xmlns:a16="http://schemas.microsoft.com/office/drawing/2014/main" id="{F06465C6-A8C4-9D08-EEC4-F129BBFEB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0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9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6" name="Content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D354997-B8B6-D591-1C8A-0EB73CCEC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64" b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3E8821-FFA3-2563-4E4E-4ADCA8138B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6912" y="1777520"/>
            <a:ext cx="5219167" cy="273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More careers for local nurses and staff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3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0597BF-B46D-EFDB-31DB-86D231B8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b="0" i="0" dirty="0">
                <a:solidFill>
                  <a:schemeClr val="accent1">
                    <a:lumMod val="75000"/>
                  </a:schemeClr>
                </a:solidFill>
                <a:effectLst/>
                <a:latin typeface="alegreya"/>
              </a:rPr>
              <a:t>What will it Cost?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F08F7019-9A72-D681-BD7D-0D9ECB5FED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6352781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2CDDB5-E485-88FD-DFD0-587A18411A6D}"/>
              </a:ext>
            </a:extLst>
          </p:cNvPr>
          <p:cNvSpPr txBox="1"/>
          <p:nvPr/>
        </p:nvSpPr>
        <p:spPr>
          <a:xfrm>
            <a:off x="723481" y="4431323"/>
            <a:ext cx="265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/>
              <a:t>*hospital taxes paid are taken off any hospital bill</a:t>
            </a:r>
          </a:p>
        </p:txBody>
      </p:sp>
    </p:spTree>
    <p:extLst>
      <p:ext uri="{BB962C8B-B14F-4D97-AF65-F5344CB8AC3E}">
        <p14:creationId xmlns:p14="http://schemas.microsoft.com/office/powerpoint/2010/main" val="258040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2" descr="Device on a finger">
            <a:extLst>
              <a:ext uri="{FF2B5EF4-FFF2-40B4-BE49-F238E27FC236}">
                <a16:creationId xmlns:a16="http://schemas.microsoft.com/office/drawing/2014/main" id="{6FE256BA-59AE-90C0-E2CD-64A0107007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1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ECB333-3525-1B65-36DC-37B1F75D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In 2022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65" name="Text Placeholder 3">
            <a:extLst>
              <a:ext uri="{FF2B5EF4-FFF2-40B4-BE49-F238E27FC236}">
                <a16:creationId xmlns:a16="http://schemas.microsoft.com/office/drawing/2014/main" id="{A398934B-E8CD-3D29-9D32-2140CB37A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271275"/>
              </p:ext>
            </p:extLst>
          </p:nvPr>
        </p:nvGraphicFramePr>
        <p:xfrm>
          <a:off x="677334" y="2160589"/>
          <a:ext cx="3851122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FDA10CF1-8522-4A04-E9AF-B6267C2DA17A}"/>
              </a:ext>
            </a:extLst>
          </p:cNvPr>
          <p:cNvSpPr txBox="1">
            <a:spLocks/>
          </p:cNvSpPr>
          <p:nvPr/>
        </p:nvSpPr>
        <p:spPr>
          <a:xfrm>
            <a:off x="5301205" y="324091"/>
            <a:ext cx="6678592" cy="1481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Over the past 3 years we have experienced a </a:t>
            </a:r>
            <a:r>
              <a:rPr lang="en-US" sz="3200" u="sng" dirty="0">
                <a:solidFill>
                  <a:schemeClr val="tx1"/>
                </a:solidFill>
              </a:rPr>
              <a:t>double-digit</a:t>
            </a:r>
            <a:r>
              <a:rPr lang="en-US" sz="3200" dirty="0">
                <a:solidFill>
                  <a:schemeClr val="tx1"/>
                </a:solidFill>
              </a:rPr>
              <a:t> growth!</a:t>
            </a:r>
          </a:p>
        </p:txBody>
      </p:sp>
    </p:spTree>
    <p:extLst>
      <p:ext uri="{BB962C8B-B14F-4D97-AF65-F5344CB8AC3E}">
        <p14:creationId xmlns:p14="http://schemas.microsoft.com/office/powerpoint/2010/main" val="1591080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0918DC-3DBD-476D-0DAA-7AFD5A80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3F80E83-6520-EC87-2582-45581A162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29984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6DB47-364E-3D83-16F8-7C322856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6677" y="988541"/>
            <a:ext cx="3007348" cy="5325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800" dirty="0"/>
              <a:t>New Hospital property off Delaware Avenue </a:t>
            </a:r>
          </a:p>
          <a:p>
            <a:endParaRPr lang="en-US" sz="2800" dirty="0"/>
          </a:p>
          <a:p>
            <a:r>
              <a:rPr lang="en-US" sz="2800" dirty="0"/>
              <a:t>(on the hill above Canary Cottages and the Port of Willapa Harbor)</a:t>
            </a:r>
          </a:p>
        </p:txBody>
      </p:sp>
    </p:spTree>
    <p:extLst>
      <p:ext uri="{BB962C8B-B14F-4D97-AF65-F5344CB8AC3E}">
        <p14:creationId xmlns:p14="http://schemas.microsoft.com/office/powerpoint/2010/main" val="340698248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7440</TotalTime>
  <Words>605</Words>
  <Application>Microsoft Office PowerPoint</Application>
  <PresentationFormat>Widescreen</PresentationFormat>
  <Paragraphs>70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alegreya</vt:lpstr>
      <vt:lpstr>Arial</vt:lpstr>
      <vt:lpstr>Calibri</vt:lpstr>
      <vt:lpstr>Trebuchet MS</vt:lpstr>
      <vt:lpstr>Wingdings 3</vt:lpstr>
      <vt:lpstr>Facet</vt:lpstr>
      <vt:lpstr>PowerPoint Presentation</vt:lpstr>
      <vt:lpstr>Local Care,  Local Careers</vt:lpstr>
      <vt:lpstr>Our patients are not a number, they are family!</vt:lpstr>
      <vt:lpstr>Why a New Hospital in North Pacific County?</vt:lpstr>
      <vt:lpstr>Did you know…  A New Community Hospital would bring:</vt:lpstr>
      <vt:lpstr>More careers for local nurses and staff</vt:lpstr>
      <vt:lpstr>What will it Cost?</vt:lpstr>
      <vt:lpstr>In 2022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Sherri McDonld</dc:creator>
  <cp:lastModifiedBy>Matthew Kempton</cp:lastModifiedBy>
  <cp:revision>39</cp:revision>
  <cp:lastPrinted>2023-12-02T21:56:50Z</cp:lastPrinted>
  <dcterms:created xsi:type="dcterms:W3CDTF">2023-12-01T19:16:26Z</dcterms:created>
  <dcterms:modified xsi:type="dcterms:W3CDTF">2024-01-24T23:25:30Z</dcterms:modified>
</cp:coreProperties>
</file>