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8" r:id="rId2"/>
    <p:sldId id="566" r:id="rId3"/>
    <p:sldId id="642" r:id="rId4"/>
    <p:sldId id="644" r:id="rId5"/>
    <p:sldId id="647" r:id="rId6"/>
    <p:sldId id="659" r:id="rId7"/>
    <p:sldId id="658" r:id="rId8"/>
    <p:sldId id="660" r:id="rId9"/>
    <p:sldId id="662" r:id="rId10"/>
    <p:sldId id="652" r:id="rId11"/>
    <p:sldId id="654" r:id="rId12"/>
    <p:sldId id="653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4FF"/>
    <a:srgbClr val="F2B400"/>
    <a:srgbClr val="AACD73"/>
    <a:srgbClr val="E9FF90"/>
    <a:srgbClr val="A7DFE0"/>
    <a:srgbClr val="A5C5FF"/>
    <a:srgbClr val="EDDE76"/>
    <a:srgbClr val="D3E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181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8E3ED54-97E4-4F54-BCE5-8431C1F249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2EC412C-8B8B-4D39-B155-E6B3BC21B7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E9B20F43-9F38-42A7-89C0-68CB313000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B2A971F-DF83-4411-9963-3AC6D78B6F8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29436E67-1989-4716-A6C2-6B70C1583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57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881B71-5713-4F4D-B16B-07915EC7D3C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4CA05-1622-45C6-A96F-8E4FCF1BE6C1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82FA8700-0BF4-4389-99D4-5E9366DE3CA6}" type="datetimeFigureOut">
              <a:rPr lang="en-US" altLang="en-US"/>
              <a:pPr>
                <a:defRPr/>
              </a:pPr>
              <a:t>1/24/2024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773A3F8-E9EE-491E-9A24-395C7EADF8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669393-E2E7-4BB5-B6BF-C12D5112D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44643-18B0-44E1-A183-E67D6D804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1ECF7-3A7F-43BB-9A33-142F9873E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6A0FEA8A-CC0B-4959-9F4C-364AEC0A0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2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8DB36C-2454-4A3E-96CF-A09E31E30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508578-E709-4E71-A9B5-0FE7C3013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3BD007-F666-4E72-A122-93C81E7C8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52DB-76E0-4C8C-8CDE-726AED189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D56E7-48D1-4C13-B81C-54DF5D9B2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1BE28-9B1A-421C-A627-460D845F8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88620-2571-4DD6-BBCF-970CB0688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F49D5-9ED3-429A-8DE5-A493BB8C7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36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BD886-C2CE-4C3F-A130-B02A98969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7CAC6A-C81B-4AB8-9C81-DDE7317B1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B19593-041F-4A7F-AA71-8C616DD58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5742-2589-4F66-843B-79037C1F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79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A9C64-30E7-4695-B280-64933CBF1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054B2-3581-4326-9C16-D0A8B071A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2A8BFF-6D89-40DB-8591-42AC504B6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7983-5263-4419-889C-2CDB6C18A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31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544DF7-2B25-49F6-A8CF-360692F31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61FBBF-9B47-4FEC-B2D3-01808D239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B1D4E-14F6-4C90-9F4D-80C1D3533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901A-3CE6-4A8B-B69D-CFA9EFC03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82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000F0-2894-4489-8938-F7754D863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FEB06-2B70-40C7-9828-7CCC8CB68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3B761-14C8-4D50-A5E9-674B10D82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5DC7-03C1-47E9-BE84-D45A42F96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8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25E25B-F3D0-4C97-A62B-798170566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519BB5-CBE9-4E46-9745-A72B47F7FB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CAB5B2-07D6-49BE-AC54-E6BA9037B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BC94-3D00-43F6-92D9-C95A73D89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5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0264DC-112A-46BC-9AA9-4EAD65217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025EFC-7243-482E-BEEB-99C39978F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C8C74-ACAC-40EB-A655-D099D5398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BD83-03A4-4BBD-9E0F-82BEA5BB5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75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D2CE2C-8769-478F-A3AB-C89F5DDC9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328E5F-EF39-4754-946D-4D15EBEF5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8F0C66-EA83-466C-A4AC-4BDA7C600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AAE8-9A2A-4B5A-9BC5-056AE7F2B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27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6B6C8-BA63-410B-94CD-F1B65B2C8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8E330-6C57-48FA-B7FF-2270412BF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84914-75F0-4997-B159-73F514CFC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7BF5-F8DE-4C15-93C9-0EE218882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1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EA07F-C1ED-40ED-AAA3-46F779C7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DD6D4-2655-42C8-B8EF-77E63E909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9B34A-2BED-40AB-B2AC-9B61C667F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0F253-7FED-426B-AD9C-FCC492B56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1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E3298B-48BE-4F70-973C-2AEEF2D3A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459C93-00BE-44A4-8AB5-D92DCFB67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9FAFB6-5FDC-468D-8BEE-778828ED30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4C468B-CEED-44EF-907B-CEACAA0C61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69ADB1-F579-4EB8-BAD9-FB3DFDB893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E8F83BB-2657-47A9-9885-3D1F4AD55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0"/>
            <a:ext cx="9144000" cy="408107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5F0F5-03B2-41F1-A46C-517808B85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alt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Willapa</a:t>
            </a:r>
            <a:r>
              <a:rPr lang="en-US" alt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Harbor Hospital</a:t>
            </a:r>
            <a:br>
              <a:rPr lang="en-US" alt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MFP Board Update</a:t>
            </a:r>
          </a:p>
        </p:txBody>
      </p:sp>
      <p:sp>
        <p:nvSpPr>
          <p:cNvPr id="4099" name="Subtitle 4">
            <a:extLst>
              <a:ext uri="{FF2B5EF4-FFF2-40B4-BE49-F238E27FC236}">
                <a16:creationId xmlns:a16="http://schemas.microsoft.com/office/drawing/2014/main" id="{A6D0AF6A-04B3-4D8F-82B7-5C5F726AF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5842000"/>
            <a:ext cx="6400800" cy="6858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19,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524001"/>
            <a:ext cx="5357813" cy="40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B5011-13B8-B560-1F7A-BF9F0D22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94" y="6400800"/>
            <a:ext cx="1142752" cy="448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83"/>
            <a:ext cx="8229600" cy="4525963"/>
          </a:xfrm>
        </p:spPr>
        <p:txBody>
          <a:bodyPr/>
          <a:lstStyle/>
          <a:p>
            <a:r>
              <a:rPr lang="en-US" dirty="0"/>
              <a:t>Construction – DCW (outside estimator) and GC review</a:t>
            </a:r>
          </a:p>
          <a:p>
            <a:r>
              <a:rPr lang="en-US" dirty="0"/>
              <a:t>Road, Site and Building Costs</a:t>
            </a:r>
          </a:p>
          <a:p>
            <a:r>
              <a:rPr lang="en-US" dirty="0"/>
              <a:t>Medical Equipment</a:t>
            </a:r>
          </a:p>
          <a:p>
            <a:r>
              <a:rPr lang="en-US" dirty="0"/>
              <a:t>IT/Low Voltage</a:t>
            </a:r>
          </a:p>
          <a:p>
            <a:r>
              <a:rPr lang="en-US" dirty="0"/>
              <a:t>Soft Costs:  Design Fees, PM, Permitting, Contingencies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In Estimate</a:t>
            </a:r>
            <a:br>
              <a:rPr lang="en-US" dirty="0"/>
            </a:br>
            <a:r>
              <a:rPr lang="en-US" dirty="0"/>
              <a:t>Amounts of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83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Road Work:  $4,219,874</a:t>
            </a:r>
          </a:p>
          <a:p>
            <a:r>
              <a:rPr lang="en-US" dirty="0"/>
              <a:t>Contingencies:  $7,881,649</a:t>
            </a:r>
          </a:p>
          <a:p>
            <a:r>
              <a:rPr lang="en-US" dirty="0"/>
              <a:t>Escalation:  $4,934,032</a:t>
            </a:r>
          </a:p>
          <a:p>
            <a:r>
              <a:rPr lang="en-US" dirty="0"/>
              <a:t>Sales Tax:  $5,977,801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5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In Estimate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B757CB-F3C0-CDC1-534E-6D1D7F14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Construction:  $61,626,554</a:t>
            </a:r>
          </a:p>
          <a:p>
            <a:r>
              <a:rPr lang="en-US" dirty="0"/>
              <a:t>Medical Equipment: $9,024,014</a:t>
            </a:r>
          </a:p>
          <a:p>
            <a:r>
              <a:rPr lang="en-US" dirty="0"/>
              <a:t>IT/Low Voltage:  $1,850,000</a:t>
            </a:r>
          </a:p>
          <a:p>
            <a:r>
              <a:rPr lang="en-US" dirty="0"/>
              <a:t>Other Soft Costs: $12,898,711**</a:t>
            </a:r>
          </a:p>
          <a:p>
            <a:r>
              <a:rPr lang="en-US" dirty="0"/>
              <a:t>Sales Tax: $6,002,146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TOTAL PROJECT COSTS:       </a:t>
            </a:r>
            <a:r>
              <a:rPr lang="en-US" b="1" u="sng" dirty="0"/>
              <a:t>$91,401,425</a:t>
            </a:r>
          </a:p>
          <a:p>
            <a:pPr marL="0" indent="0">
              <a:buNone/>
            </a:pPr>
            <a:r>
              <a:rPr lang="en-US" sz="2000" dirty="0"/>
              <a:t>**Design Fees, PM, Permitting, FFE, Non-Construction Contingency/Escalation</a:t>
            </a:r>
          </a:p>
        </p:txBody>
      </p:sp>
    </p:spTree>
    <p:extLst>
      <p:ext uri="{BB962C8B-B14F-4D97-AF65-F5344CB8AC3E}">
        <p14:creationId xmlns:p14="http://schemas.microsoft.com/office/powerpoint/2010/main" val="41452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ED71-787B-475B-8745-A11606B1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1144-FCC9-4A49-B2AF-A502E57F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9541"/>
            <a:ext cx="8229600" cy="4525963"/>
          </a:xfrm>
        </p:spPr>
        <p:txBody>
          <a:bodyPr/>
          <a:lstStyle/>
          <a:p>
            <a:r>
              <a:rPr lang="en-US" dirty="0"/>
              <a:t>Goals for today</a:t>
            </a:r>
          </a:p>
          <a:p>
            <a:r>
              <a:rPr lang="en-US" dirty="0"/>
              <a:t>Review of Program (ZGF)</a:t>
            </a:r>
          </a:p>
          <a:p>
            <a:r>
              <a:rPr lang="en-US" dirty="0"/>
              <a:t>Site Plan and schematic layout</a:t>
            </a:r>
          </a:p>
          <a:p>
            <a:r>
              <a:rPr lang="en-US" dirty="0"/>
              <a:t>Cost estimate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All In</a:t>
            </a:r>
          </a:p>
          <a:p>
            <a:r>
              <a:rPr lang="en-US" dirty="0"/>
              <a:t>Market Comparison</a:t>
            </a:r>
          </a:p>
          <a:p>
            <a:r>
              <a:rPr lang="en-US" dirty="0"/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D9FF3-B760-F611-0729-1F3CA26C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4" y="6396125"/>
            <a:ext cx="1246094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the last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83"/>
            <a:ext cx="8229600" cy="4525963"/>
          </a:xfrm>
        </p:spPr>
        <p:txBody>
          <a:bodyPr/>
          <a:lstStyle/>
          <a:p>
            <a:r>
              <a:rPr lang="en-US" dirty="0"/>
              <a:t>Tighten sf program with SLT</a:t>
            </a:r>
          </a:p>
          <a:p>
            <a:r>
              <a:rPr lang="en-US" dirty="0"/>
              <a:t>Test fit program on site</a:t>
            </a:r>
          </a:p>
          <a:p>
            <a:r>
              <a:rPr lang="en-US" dirty="0"/>
              <a:t>Identifying opportunities to tighten the construction estimate</a:t>
            </a:r>
          </a:p>
          <a:p>
            <a:r>
              <a:rPr lang="en-US" dirty="0"/>
              <a:t>Tighten the overall estimate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83"/>
            <a:ext cx="8229600" cy="4525963"/>
          </a:xfrm>
        </p:spPr>
        <p:txBody>
          <a:bodyPr/>
          <a:lstStyle/>
          <a:p>
            <a:r>
              <a:rPr lang="en-US" dirty="0"/>
              <a:t>Construction – DCW (outside estimator) and GC review</a:t>
            </a:r>
          </a:p>
          <a:p>
            <a:r>
              <a:rPr lang="en-US" dirty="0"/>
              <a:t>Road, Site and Building Costs</a:t>
            </a:r>
          </a:p>
          <a:p>
            <a:r>
              <a:rPr lang="en-US" dirty="0"/>
              <a:t>Medical Equipment</a:t>
            </a:r>
          </a:p>
          <a:p>
            <a:r>
              <a:rPr lang="en-US" dirty="0"/>
              <a:t>IT/Low Voltage</a:t>
            </a:r>
          </a:p>
          <a:p>
            <a:r>
              <a:rPr lang="en-US" dirty="0"/>
              <a:t>Soft Costs:  Design Fees, PM, Permitting, Contingencies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Cost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83"/>
            <a:ext cx="8229600" cy="4525963"/>
          </a:xfrm>
        </p:spPr>
        <p:txBody>
          <a:bodyPr/>
          <a:lstStyle/>
          <a:p>
            <a:r>
              <a:rPr lang="en-US" dirty="0"/>
              <a:t>Roadwork</a:t>
            </a:r>
          </a:p>
          <a:p>
            <a:r>
              <a:rPr lang="en-US" dirty="0"/>
              <a:t>Site</a:t>
            </a:r>
          </a:p>
          <a:p>
            <a:r>
              <a:rPr lang="en-US" dirty="0"/>
              <a:t>Building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Cost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83"/>
            <a:ext cx="8229600" cy="4525963"/>
          </a:xfrm>
        </p:spPr>
        <p:txBody>
          <a:bodyPr/>
          <a:lstStyle/>
          <a:p>
            <a:r>
              <a:rPr lang="en-US" dirty="0"/>
              <a:t>62,000 sf program</a:t>
            </a:r>
          </a:p>
          <a:p>
            <a:r>
              <a:rPr lang="en-US" dirty="0"/>
              <a:t>Road – both North and South</a:t>
            </a:r>
          </a:p>
          <a:p>
            <a:r>
              <a:rPr lang="en-US" dirty="0"/>
              <a:t>2-story building</a:t>
            </a:r>
          </a:p>
          <a:p>
            <a:r>
              <a:rPr lang="en-US" dirty="0"/>
              <a:t>Construction start late spring 2025</a:t>
            </a:r>
          </a:p>
          <a:p>
            <a:r>
              <a:rPr lang="en-US" dirty="0"/>
              <a:t>GCCM Approach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4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Cost Estimates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5C667-FE0F-7694-97C7-BE04CBFF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" y="1524000"/>
            <a:ext cx="912379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1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DAB17-EA1D-59F1-BB6E-032087DE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97" y="0"/>
            <a:ext cx="7233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8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3CF716-D3DA-60D3-3188-2708657C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230"/>
            <a:ext cx="1246094" cy="48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419168-943B-1D20-5D51-F629BC57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" y="381000"/>
            <a:ext cx="874553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52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8678</TotalTime>
  <Words>237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Default Design</vt:lpstr>
      <vt:lpstr>Willapa Harbor Hospital MFP Board Update</vt:lpstr>
      <vt:lpstr>Agenda</vt:lpstr>
      <vt:lpstr>Since the last meeting</vt:lpstr>
      <vt:lpstr>Cost Estimates</vt:lpstr>
      <vt:lpstr>Construction Cost Estimates</vt:lpstr>
      <vt:lpstr>Construction Cost Assumptions</vt:lpstr>
      <vt:lpstr>Construction Cost Estimates</vt:lpstr>
      <vt:lpstr>PowerPoint Presentation</vt:lpstr>
      <vt:lpstr>PowerPoint Presentation</vt:lpstr>
      <vt:lpstr>All In Elements</vt:lpstr>
      <vt:lpstr>All In Estimate Amounts of Note</vt:lpstr>
      <vt:lpstr>All In Estimate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Matthew Kempton</cp:lastModifiedBy>
  <cp:revision>494</cp:revision>
  <dcterms:created xsi:type="dcterms:W3CDTF">2007-12-05T16:25:41Z</dcterms:created>
  <dcterms:modified xsi:type="dcterms:W3CDTF">2024-01-24T23:03:55Z</dcterms:modified>
</cp:coreProperties>
</file>